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349" r:id="rId8"/>
    <p:sldId id="287" r:id="rId9"/>
    <p:sldId id="320" r:id="rId10"/>
    <p:sldId id="321" r:id="rId11"/>
    <p:sldId id="323" r:id="rId12"/>
    <p:sldId id="324" r:id="rId13"/>
    <p:sldId id="326" r:id="rId14"/>
    <p:sldId id="325" r:id="rId15"/>
    <p:sldId id="350" r:id="rId16"/>
    <p:sldId id="327" r:id="rId17"/>
    <p:sldId id="330" r:id="rId18"/>
    <p:sldId id="331" r:id="rId19"/>
    <p:sldId id="332" r:id="rId20"/>
    <p:sldId id="282" r:id="rId21"/>
    <p:sldId id="285" r:id="rId22"/>
    <p:sldId id="351" r:id="rId23"/>
    <p:sldId id="292" r:id="rId24"/>
    <p:sldId id="293" r:id="rId25"/>
    <p:sldId id="294" r:id="rId26"/>
    <p:sldId id="334" r:id="rId27"/>
    <p:sldId id="335" r:id="rId28"/>
    <p:sldId id="336" r:id="rId29"/>
    <p:sldId id="338" r:id="rId30"/>
    <p:sldId id="340" r:id="rId31"/>
    <p:sldId id="352" r:id="rId32"/>
    <p:sldId id="342" r:id="rId33"/>
    <p:sldId id="343" r:id="rId34"/>
    <p:sldId id="344" r:id="rId35"/>
    <p:sldId id="283" r:id="rId36"/>
    <p:sldId id="298" r:id="rId37"/>
    <p:sldId id="355" r:id="rId38"/>
    <p:sldId id="354" r:id="rId39"/>
    <p:sldId id="345" r:id="rId40"/>
    <p:sldId id="300" r:id="rId41"/>
    <p:sldId id="348" r:id="rId42"/>
    <p:sldId id="347" r:id="rId43"/>
    <p:sldId id="301" r:id="rId44"/>
    <p:sldId id="302" r:id="rId45"/>
    <p:sldId id="303" r:id="rId46"/>
    <p:sldId id="284" r:id="rId47"/>
    <p:sldId id="278" r:id="rId48"/>
    <p:sldId id="279" r:id="rId49"/>
    <p:sldId id="308" r:id="rId50"/>
    <p:sldId id="310" r:id="rId51"/>
    <p:sldId id="314" r:id="rId52"/>
    <p:sldId id="316" r:id="rId53"/>
    <p:sldId id="357" r:id="rId54"/>
    <p:sldId id="358" r:id="rId55"/>
    <p:sldId id="273" r:id="rId56"/>
    <p:sldId id="274" r:id="rId57"/>
    <p:sldId id="275" r:id="rId58"/>
  </p:sldIdLst>
  <p:sldSz cx="12192000" cy="6858000"/>
  <p:notesSz cx="6858000" cy="9144000"/>
  <p:custDataLst>
    <p:tags r:id="rId6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5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gs" Target="tags/tag114.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3.xml"/><Relationship Id="rId2" Type="http://schemas.openxmlformats.org/officeDocument/2006/relationships/image" Target="../media/image4.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8.xml"/><Relationship Id="rId2" Type="http://schemas.openxmlformats.org/officeDocument/2006/relationships/image" Target="../media/image5.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020" y="1214755"/>
            <a:ext cx="10659745" cy="39643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山东菏泽</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根据下面内容，可知（　　）</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最高人民检察院对全国人大负责并受其领导</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全国人大通过行使最高监督权推动国家治理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全国人大在我国国家机关组织体系中居于最高地位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全国人大通过多元主体共治实现经济社会发展计划</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886450" y="12147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5077460"/>
            <a:ext cx="10597515"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【解析】本题考查人大的职权。根据材料</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第十四届全国人民代表大会第二次会议议程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可知，全国人大在我国国家机关组织体系中居于最高地位，通过行使最高监督权推动国家治理，</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正确。最高人民检察院对全国人大负责并受其监督，</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排除。材料体现的是全国人大与其他国家机关的关系，未体现多元主体共治，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nvGraphicFramePr>
        <p:xfrm>
          <a:off x="1337310" y="1692910"/>
          <a:ext cx="8943340" cy="1525905"/>
        </p:xfrm>
        <a:graphic>
          <a:graphicData uri="http://schemas.openxmlformats.org/drawingml/2006/table">
            <a:tbl>
              <a:tblPr/>
              <a:tblGrid>
                <a:gridCol w="8943340"/>
              </a:tblGrid>
              <a:tr h="1525905">
                <a:tc>
                  <a:txBody>
                    <a:bodyPr/>
                    <a:p>
                      <a:pPr marL="0" indent="0" algn="l">
                        <a:spcBef>
                          <a:spcPct val="0"/>
                        </a:spcBef>
                        <a:spcAft>
                          <a:spcPct val="0"/>
                        </a:spcAft>
                      </a:pPr>
                      <a:r>
                        <a:rPr lang="zh-CN" sz="1400">
                          <a:latin typeface="宋体" panose="02010600030101010101" pitchFamily="2" charset="-122"/>
                          <a:ea typeface="宋体" panose="02010600030101010101" pitchFamily="2" charset="-122"/>
                        </a:rPr>
                        <a:t>第十四届全国人民代表大会第二次会议议程（部分）</a:t>
                      </a:r>
                      <a:endParaRPr 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一、审议政府工作报告</a:t>
                      </a:r>
                      <a:endParaRPr lang="zh-CN" alt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二、审查</a:t>
                      </a:r>
                      <a:r>
                        <a:rPr lang="en-US" altLang="zh-CN" sz="1400">
                          <a:latin typeface="Times New Roman" panose="02020603050405020304"/>
                          <a:ea typeface="宋体" panose="02010600030101010101" pitchFamily="2" charset="-122"/>
                        </a:rPr>
                        <a:t>2023</a:t>
                      </a:r>
                      <a:r>
                        <a:rPr lang="zh-CN" altLang="zh-CN" sz="1400">
                          <a:latin typeface="宋体" panose="02010600030101010101" pitchFamily="2" charset="-122"/>
                          <a:ea typeface="宋体" panose="02010600030101010101" pitchFamily="2" charset="-122"/>
                        </a:rPr>
                        <a:t>年国民经济和社会发展计划执行情况与</a:t>
                      </a:r>
                      <a:r>
                        <a:rPr lang="en-US" altLang="zh-CN" sz="1400">
                          <a:latin typeface="Times New Roman" panose="02020603050405020304"/>
                          <a:ea typeface="宋体" panose="02010600030101010101" pitchFamily="2" charset="-122"/>
                        </a:rPr>
                        <a:t>2024</a:t>
                      </a:r>
                      <a:r>
                        <a:rPr lang="zh-CN" altLang="zh-CN" sz="1400">
                          <a:latin typeface="宋体" panose="02010600030101010101" pitchFamily="2" charset="-122"/>
                          <a:ea typeface="宋体" panose="02010600030101010101" pitchFamily="2" charset="-122"/>
                        </a:rPr>
                        <a:t>年国民经济和社会发展计划草案的报告、</a:t>
                      </a:r>
                      <a:r>
                        <a:rPr lang="en-US" altLang="zh-CN" sz="1400">
                          <a:latin typeface="Times New Roman" panose="02020603050405020304"/>
                          <a:ea typeface="宋体" panose="02010600030101010101" pitchFamily="2" charset="-122"/>
                        </a:rPr>
                        <a:t>2024</a:t>
                      </a:r>
                      <a:r>
                        <a:rPr lang="zh-CN" altLang="zh-CN" sz="1400">
                          <a:latin typeface="宋体" panose="02010600030101010101" pitchFamily="2" charset="-122"/>
                          <a:ea typeface="宋体" panose="02010600030101010101" pitchFamily="2" charset="-122"/>
                        </a:rPr>
                        <a:t>年国民经济和社会发展计划草案</a:t>
                      </a:r>
                      <a:endParaRPr lang="zh-CN" altLang="zh-CN" sz="1400">
                        <a:latin typeface="宋体" panose="02010600030101010101" pitchFamily="2" charset="-122"/>
                        <a:ea typeface="宋体" panose="02010600030101010101" pitchFamily="2" charset="-122"/>
                      </a:endParaRPr>
                    </a:p>
                    <a:p>
                      <a:pPr marL="0" indent="0" algn="l">
                        <a:spcBef>
                          <a:spcPct val="0"/>
                        </a:spcBef>
                        <a:spcAft>
                          <a:spcPct val="0"/>
                        </a:spcAft>
                      </a:pPr>
                      <a:r>
                        <a:rPr lang="en-US" altLang="zh-CN" sz="1400">
                          <a:latin typeface="宋体" panose="02010600030101010101" pitchFamily="2" charset="-122"/>
                          <a:ea typeface="宋体" panose="02010600030101010101" pitchFamily="2" charset="-122"/>
                        </a:rPr>
                        <a:t>……</a:t>
                      </a:r>
                      <a:endParaRPr lang="en-US" alt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六、审议最高人民法院工作报告</a:t>
                      </a:r>
                      <a:endParaRPr lang="zh-CN" altLang="zh-CN" sz="1400">
                        <a:latin typeface="宋体" panose="02010600030101010101" pitchFamily="2" charset="-122"/>
                        <a:ea typeface="宋体" panose="02010600030101010101" pitchFamily="2" charset="-122"/>
                      </a:endParaRPr>
                    </a:p>
                    <a:p>
                      <a:pPr marL="0" indent="0" algn="l">
                        <a:spcBef>
                          <a:spcPct val="0"/>
                        </a:spcBef>
                        <a:spcAft>
                          <a:spcPct val="0"/>
                        </a:spcAft>
                      </a:pPr>
                      <a:r>
                        <a:rPr lang="zh-CN" altLang="zh-CN" sz="1400">
                          <a:latin typeface="宋体" panose="02010600030101010101" pitchFamily="2" charset="-122"/>
                          <a:ea typeface="宋体" panose="02010600030101010101" pitchFamily="2" charset="-122"/>
                        </a:rPr>
                        <a:t>七、审议最高人民检察院工作报告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2.</a:t>
            </a:r>
            <a:r>
              <a:rPr lang="zh-CN" altLang="en-US">
                <a:latin typeface="黑体" panose="02010609060101010101" charset="-122"/>
                <a:ea typeface="黑体" panose="02010609060101010101" charset="-122"/>
              </a:rPr>
              <a:t>山西省洪井镇人大创新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人大代表＋网格员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的工作模式，建立健全网格化管理工作机制，收集社情民意，把群众的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问题清单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变为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履职清单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1—3</a:t>
            </a:r>
            <a:r>
              <a:rPr lang="zh-CN" altLang="en-US">
                <a:latin typeface="黑体" panose="02010609060101010101" charset="-122"/>
                <a:ea typeface="黑体" panose="02010609060101010101" charset="-122"/>
              </a:rPr>
              <a:t>月，洪井镇人大代表联络站共排查矛盾纠纷</a:t>
            </a:r>
            <a:r>
              <a:rPr lang="en-US" altLang="zh-CN">
                <a:latin typeface="黑体" panose="02010609060101010101" charset="-122"/>
                <a:ea typeface="黑体" panose="02010609060101010101" charset="-122"/>
              </a:rPr>
              <a:t>50</a:t>
            </a:r>
            <a:r>
              <a:rPr lang="zh-CN" altLang="en-US">
                <a:latin typeface="黑体" panose="02010609060101010101" charset="-122"/>
                <a:ea typeface="黑体" panose="02010609060101010101" charset="-122"/>
              </a:rPr>
              <a:t>余件，全面化解矛盾隐患。这反映了（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人大创新人大工作模式与实践方式，健全矛盾解决机制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健全人大代表联络机制有利于保障人民民主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全过程人民民主是最广泛的民主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人大代表统一行使国家权力，做人民利益的代言人</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161915" y="19685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450715"/>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【解析】本题考查人大代表的职权。题干强调人大代表联系群众，不涉及全过程人民民主是最广泛的民主，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排除。人民代表大会代表人民统一行使国家权力，</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1—3</a:t>
            </a:r>
            <a:r>
              <a:rPr lang="zh-CN" altLang="en-US">
                <a:latin typeface="黑体" panose="02010609060101010101" charset="-122"/>
                <a:ea typeface="黑体" panose="02010609060101010101" charset="-122"/>
                <a:cs typeface="黑体" panose="02010609060101010101" charset="-122"/>
              </a:rPr>
              <a:t>月，洪井镇人大代表联络站共排查矛盾纠纷</a:t>
            </a:r>
            <a:r>
              <a:rPr lang="en-US" altLang="zh-CN">
                <a:latin typeface="黑体" panose="02010609060101010101" charset="-122"/>
                <a:ea typeface="黑体" panose="02010609060101010101" charset="-122"/>
                <a:cs typeface="黑体" panose="02010609060101010101" charset="-122"/>
              </a:rPr>
              <a:t>50</a:t>
            </a:r>
            <a:r>
              <a:rPr lang="zh-CN" altLang="en-US">
                <a:latin typeface="黑体" panose="02010609060101010101" charset="-122"/>
                <a:ea typeface="黑体" panose="02010609060101010101" charset="-122"/>
                <a:cs typeface="黑体" panose="02010609060101010101" charset="-122"/>
              </a:rPr>
              <a:t>余件，全面化解矛盾隐患，说明人大创新人大工作模式与实践方式，健全矛盾解决机制，</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正确。山西省洪井镇人大创新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人大代表＋网格员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的工作模式，这反映了健全人大代表联络机制，倾听群众的意见和建议，有利于保障人民民主，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【名师点拨】我国人民如何行使国家权力</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421"/>
          <p:cNvPicPr>
            <a:picLocks noChangeAspect="1"/>
          </p:cNvPicPr>
          <p:nvPr/>
        </p:nvPicPr>
        <p:blipFill>
          <a:blip r:embed="rId2"/>
          <a:stretch>
            <a:fillRect/>
          </a:stretch>
        </p:blipFill>
        <p:spPr>
          <a:xfrm>
            <a:off x="3507740" y="1911350"/>
            <a:ext cx="5176520" cy="303530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3.</a:t>
            </a:r>
            <a:r>
              <a:rPr lang="zh-CN" altLang="en-US">
                <a:latin typeface="黑体" panose="02010609060101010101" charset="-122"/>
                <a:ea typeface="黑体" panose="02010609060101010101" charset="-122"/>
              </a:rPr>
              <a:t>春天盛会如约而至，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代表通道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再度开启。十四届全国人大一次会议期间，来自基层一线的全国人大代表站在聚光灯下，回应热点问题，分享履职故事，传递百姓声音。无论是在气氛热烈的现场，还是在大屏小屏的彼端，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代表通道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都牵动着公众的目光。透过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代表通道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，我们感受到（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人大代表是实现和发展全过程人民民主的重要推动力量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人大代表的责任与担当，规定着人大代表享有着广泛的职权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人大代表把党的主张、国家意志、人民意愿紧密融合在一起</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人大代表与人民群众的距离更近了，传递出中国民主的温度</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80930"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450715"/>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【解析】本题考查人大代表的职权。透过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代表通道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，我们感受到人大代表的责任与担当，但人大代表的职权是宪法和法律规定的，</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不选。材料没有涉及党的领导，未体现把党的主张、国家意志、人民意愿紧密融合在一起，</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不选。透过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代表通道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，我们感受到人大代表与人民群众的距离更近了，传递出中国民主的温度；人大代表积极为人民代言，传递百姓声音，是实现和发展全过程人民民主的重要推动力量，</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03630"/>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湖北</a:t>
            </a:r>
            <a:r>
              <a:rPr lang="en-US" altLang="zh-CN">
                <a:latin typeface="仿宋" panose="02010609060101010101" charset="-122"/>
                <a:ea typeface="仿宋" panose="02010609060101010101" charset="-122"/>
                <a:cs typeface="仿宋" panose="02010609060101010101" charset="-122"/>
              </a:rPr>
              <a:t>2024·18]</a:t>
            </a:r>
            <a:r>
              <a:rPr lang="zh-CN" altLang="en-US">
                <a:latin typeface="黑体" panose="02010609060101010101" charset="-122"/>
                <a:ea typeface="黑体" panose="02010609060101010101" charset="-122"/>
              </a:rPr>
              <a:t>阅读材料，完成下列要求。（</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某市创新实践形式，提高人大代表践行全过程人民民主的能力，让基层民主落点更细、效果更实。</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该市成立多家立法联系点，由人大代表作为立法信息员，广泛听取意见建议，先后就有关文明乡村、优化营商环境的多部条例开展意见征询，收集的意见建议形成了人大立法议案，充分发挥了立法</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直通车</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作用。在各街道建立居民议事平台，推举产生包含辖区各级人大代表、村（社区）干部、居民代表在内的人员成立议事会，定期召开会议，共商经济社会发展事项、票选民生实事项目。在人大代表担任企业法定代表人、主要负责人的企业设立</a:t>
            </a:r>
            <a:r>
              <a:rPr lang="en-US" altLang="zh-CN">
                <a:latin typeface="楷体" panose="02010609060101010101" charset="-122"/>
                <a:ea typeface="楷体" panose="02010609060101010101" charset="-122"/>
                <a:cs typeface="楷体" panose="02010609060101010101" charset="-122"/>
              </a:rPr>
              <a:t>184</a:t>
            </a:r>
            <a:r>
              <a:rPr lang="zh-CN" altLang="en-US">
                <a:latin typeface="楷体" panose="02010609060101010101" charset="-122"/>
                <a:ea typeface="楷体" panose="02010609060101010101" charset="-122"/>
                <a:cs typeface="楷体" panose="02010609060101010101" charset="-122"/>
              </a:rPr>
              <a:t>个营商环境监测点，收集大量一线信息，并及时交办、督办政府相关部门，解决了企业生产经营难题</a:t>
            </a:r>
            <a:r>
              <a:rPr lang="en-US" altLang="zh-CN">
                <a:latin typeface="楷体" panose="02010609060101010101" charset="-122"/>
                <a:ea typeface="楷体" panose="02010609060101010101" charset="-122"/>
                <a:cs typeface="楷体" panose="02010609060101010101" charset="-122"/>
              </a:rPr>
              <a:t>300</a:t>
            </a:r>
            <a:r>
              <a:rPr lang="zh-CN" altLang="en-US">
                <a:latin typeface="楷体" panose="02010609060101010101" charset="-122"/>
                <a:ea typeface="楷体" panose="02010609060101010101" charset="-122"/>
                <a:cs typeface="楷体" panose="02010609060101010101" charset="-122"/>
              </a:rPr>
              <a:t>余件，有力推动了全市营商环境不断优化。</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结合材料并运用《政治与法治》知识，分析该市人大代表在基层民主实践中是如何践行全过程人民民主的。</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人大代表在基层民主的实践充分体现了全过程人民民主最广泛、最真实、最管用的特点，体现了全过程人民民主是全链条、全方位、全覆盖的民主。人大代表通过立法联系点，密切联系群众，汇集民意，使立法能更好反映人民的意志。人大代表通过民主议事平台，参与民主协商、民主决策，带动群众有序参与基层治理，激发了人民群众参与基层治理的内生动力。人大代表通过营商环境监测点，收集信息，参与民主监督，推动政府优化营商环境，促进经济社会发展，满足人民对美好生活的期盼。</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过程人民民主、人大代表的职权。全过程人民民主是社会主义民主政治的本质属性，是最广泛、最真实、最管用的民主，是全链条、全方位、全覆盖的民主；基层民主是全过程人民民主的重要体现，民主选举、民主协商、民主决策、民主管理、民主监督是基层民主的生动实践形式；人大代表参加行使国家权力，除审议各项议案、表决各项决定外，还享有提案权和质询权。人大代表应与人民群众保持密切联系，应模范遵守宪法和法律等。回答此题，首先要融合上述知识，把握其内在联系。其次要对材料进行分层解读：第一层，通过立法联系点，人大代表履行密切联系群众的义务，收集群众立法建议，并通过行使提案权，促进民主立法、科学立法，使立法更好反映人民意志；第二层，通过居民议事平台，人大代表参与民主协商、民主决策，引导群众参与基层治理；第三层，通过营商环境监测点，人大代表收集信息，参与监督，督促政府优化营商环境。</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18688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人民代表大会制度：我国的根本政治制度</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天津中学</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高一阶段考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党的二十届三中全会提出，按照自愿、弹性原则，稳妥有序推进渐进式延迟法定退休年龄改革。</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9</a:t>
            </a:r>
            <a:r>
              <a:rPr lang="zh-CN" altLang="en-US" sz="1600">
                <a:latin typeface="黑体" panose="02010609060101010101" charset="-122"/>
                <a:ea typeface="黑体" panose="02010609060101010101" charset="-122"/>
              </a:rPr>
              <a:t>月，《全国人民代表大会常务委员会关于实施渐进式延迟法定退休年龄的决定》明确，职工可自愿选择弹性提前退休或弹性延迟退休。</a:t>
            </a:r>
            <a:r>
              <a:rPr lang="en-US" altLang="zh-CN" sz="1600">
                <a:latin typeface="黑体" panose="02010609060101010101" charset="-122"/>
                <a:ea typeface="黑体" panose="02010609060101010101" charset="-122"/>
              </a:rPr>
              <a:t>2025</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月，人力资源社会保障部等三部门发布《实施弹性退休制度暂行办法》。这一过程体现了（　　）</a:t>
            </a:r>
            <a:r>
              <a:rPr lang="en-US" altLang="zh-CN" sz="1600">
                <a:latin typeface="黑体" panose="02010609060101010101" charset="-122"/>
                <a:ea typeface="黑体" panose="02010609060101010101" charset="-122"/>
              </a:rPr>
              <a:t> </a:t>
            </a:r>
            <a:endParaRPr lang="en-US" altLang="zh-CN"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人民代表大会制度实行民主集中制原则</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人民代表大会制度决定了人民民主专政的国家性质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党的主张通过法定程序上升为国家意志</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人民民主专政的本质是公民当家作主</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2259965" y="26231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我国的政权组织形式</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740910"/>
            <a:ext cx="1029462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根据党的二十届三中全会提出的改革建议，全国人民代表大会常务委员会出台相关决定，人力资源社会保障部等部门落实相关规定，这一过程体现了人民代表大会制度实行民主集中制原则，党的主张通过法定程序上升为国家意志，</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正确。人民代表大会制度是我国的政体，人民民主专政是我国的国体，应是国体决定政体，</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排除。人民民主专政的本质是人民当家作主，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二单元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人民当家作主</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第五课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我国的根本政治制度</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424624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易错警示】人民代表大会与人民代表大会制度</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注意：人民代表大会</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人民代表大会制度。人民代表大会是我国的国家权力机关，人民代表大会制度是我国的政体，是我国的根本政治制度。</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nvGraphicFramePr>
        <p:xfrm>
          <a:off x="2498725" y="2149475"/>
          <a:ext cx="7193915" cy="2583815"/>
        </p:xfrm>
        <a:graphic>
          <a:graphicData uri="http://schemas.openxmlformats.org/drawingml/2006/table">
            <a:tbl>
              <a:tblPr/>
              <a:tblGrid>
                <a:gridCol w="662305"/>
                <a:gridCol w="3625850"/>
                <a:gridCol w="2905760"/>
              </a:tblGrid>
              <a:tr h="323215">
                <a:tc>
                  <a:txBody>
                    <a:bodyPr/>
                    <a:p>
                      <a:pPr algn="ctr">
                        <a:spcBef>
                          <a:spcPct val="0"/>
                        </a:spcBef>
                        <a:spcAft>
                          <a:spcPct val="0"/>
                        </a:spcAft>
                      </a:pPr>
                      <a:endParaRPr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人民代表大会</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人民代表大会制度</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6430">
                <a:tc>
                  <a:txBody>
                    <a:bodyPr/>
                    <a:p>
                      <a:pPr marL="0" algn="ctr">
                        <a:buClrTx/>
                        <a:buSzTx/>
                        <a:buFontTx/>
                      </a:pPr>
                      <a:r>
                        <a:rPr lang="zh-CN" sz="1400">
                          <a:latin typeface="黑体" panose="02010609060101010101" charset="-122"/>
                          <a:ea typeface="黑体" panose="02010609060101010101" charset="-122"/>
                        </a:rPr>
                        <a:t>区别</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是我国的国家权力机关</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是我国的根本政治制度，是我国的政体</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614170">
                <a:tc>
                  <a:txBody>
                    <a:bodyPr/>
                    <a:p>
                      <a:pPr marL="0" algn="ctr">
                        <a:buClrTx/>
                        <a:buSzTx/>
                        <a:buFontTx/>
                      </a:pPr>
                      <a:r>
                        <a:rPr lang="zh-CN" sz="1400">
                          <a:latin typeface="黑体" panose="02010609060101010101" charset="-122"/>
                          <a:ea typeface="黑体" panose="02010609060101010101" charset="-122"/>
                        </a:rPr>
                        <a:t>联系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2">
                  <a:txBody>
                    <a:bodyPr/>
                    <a:p>
                      <a:pPr marL="0" indent="0" algn="ctr">
                        <a:spcBef>
                          <a:spcPct val="0"/>
                        </a:spcBef>
                        <a:spcAft>
                          <a:spcPct val="0"/>
                        </a:spcAft>
                      </a:pPr>
                      <a:r>
                        <a:rPr lang="zh-CN" sz="1400">
                          <a:latin typeface="楷体_GB2312"/>
                          <a:ea typeface="楷体_GB2312"/>
                        </a:rPr>
                        <a:t>人民代表大会制度是以人民代表大会作为国家权力机关统一决定国家事务的根本政治制度，人民代表大会是人民代表大会制度的基石</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8364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安徽江淮教研协作区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日，十四届全国人大三次会议举行第二次全体会议，听取和审议最高人民法院工作报告和最高人民检察院工作报告。要坚持和完善人民代表大会制度，着力提升法律审判、法律监督质效，全面深化相关改革，持续做实司法为民，努力为以中国式现代化全面推进强国建设、民族复兴伟业作出更大贡献。这说明人民代表大会制度（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在社会主义制度中具有根本性的意义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在我国国家机关组织体系中居于最高地位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在我国政治制度体系中居于核心地位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最充分地体现了社会主义国家的本质要求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943850" y="23101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47090" y="4834255"/>
            <a:ext cx="1077849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【解析】本题考查人民代表大会制度的地位。人民民主专政是我国的国体，在社会主义制度中具有根本性意义，</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排除。在我国国家机关组织体系中居于最高地位的是全国人民代表大会，</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人民代表大会制度是我国的根本政治制度，在我国政治制度体系中居于核心地位，其他政治制度都由其派生，人民代表大会制度在国家政治生活中体现人民当家作主，突出强调权为民所赋，最充分地体现了社会主义国家的本质要求，</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40906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黑龙江齐齐哈尔</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某市人大常委会针对该市民生热点问题开展立法工作时，问计于民，创造性形成了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万名代表下基层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的工作机制，同时采用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小程序＋融媒体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技术手段，随时随地传递信息，取得良好工作质效。该市人大常委会的做法体现了（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人民群众是国家权力机关的组成人员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通过开门立法和民主立法提高工作质效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运用科技推动人民与国家心声同频共振</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创新地方立法机制，将立法权下放基层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543675" y="21824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a:t>
            </a:r>
            <a:r>
              <a:rPr lang="zh-CN" altLang="en-US" sz="2000" b="1">
                <a:latin typeface="黑体" panose="02010609060101010101" charset="-122"/>
                <a:ea typeface="黑体" panose="02010609060101010101" charset="-122"/>
                <a:cs typeface="黑体" panose="02010609060101010101" charset="-122"/>
              </a:rPr>
              <a:t>　人民代表大会制度的优势</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598670"/>
            <a:ext cx="107238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【解析】本题考查人民代表大会制度的优势。人大代表是国家权力机关的组成人员，</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表述错误；某市人大常委会开展立法工作时问计于民和</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万名代表下基层</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举措取得良好工作质效，体现了通过开门立法和民主立法提高工作质效，</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符合题意；某市人大常委会针对该市民生热点问题开展立法工作时采用</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小程序＋融媒体</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技术手段，随时随地传递信息，取得良好工作质效，表明运用科技推动人民与国家心声同频共振，</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符合题意；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万名代表下基层</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的工作机制有利于立法更好听取基层群众的意见和建议，但并不是将立法权下放基层，</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98044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山东淄博</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指出，人民代表大会制度是中国共产党领导中国人民艰辛探索长期奋斗的成果，是从中国土壤中生长起来的全新政治制度，是人类政治制度史上的伟大创造。人民代表大会制度为党领导人民创造经济快速发展和社会长期稳定两大奇迹提供了重要制度保障。人民代表大会制度（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是社会主义的生命，融国家治理与民主发展为一体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是国体与政体的统一，是中国特色社会主义制度的最大优势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在我国的政治制度体系中居于核心地位，保证国家机关高效协调运转</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是推进中国式现代化的好制度，具有显著的制度优势，推动国家发展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③④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744980" y="21158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57395"/>
            <a:ext cx="10551795" cy="160337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【解析】本题考查人民代表大会制度的优势。人民民主是社会主义的生命，</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错误。人民代表大会制度是我国的政体，我国的国体是人民民主专政。中国特色社会主义制度的最大优势是中国共产党的领导，</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人民代表大会制度为党领导人民创造经济快速发展和社会长期稳定两大奇迹提供了重要制度保障。人民代表大会制度在我国的政治制度体系中居于核心地位，保证国家机关高效协调运转，是推进中国式现代化的好制度，具有显著的制度优势，推动国家发展，</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江苏徐州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年是全国人民代表大会成立</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周年。</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年来，人民代表大会制度不断发展完善，为党领导人民以中国式现代化全面推进强国建设、民族复兴伟业提供根本政治制度保障。新时代新征程上，人民代表大会制度要更好地发挥其优越性，需要（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发挥人民代表大会制度基本功能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把体现人民根本利益的党的政策转化为国家意志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继续健全代表联络机制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保证人民直接行使国家权力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坚持全过程人民民主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发挥中国特色社会主义制度的最大优势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监督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一府一委两院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助推我国国家机关高效协调运转</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273925" y="19869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52620"/>
            <a:ext cx="1055179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【解析】本题考查人民代表大会制度的优势。我国人民通过其选出的人大代表组成各级人民代表大会统一行使国家权力，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不选。中国共产党领导是中国特色社会主义制度的最大优势，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不选。人民代表大会制度的一项基本功能，就是把体现广大人民根本利益的党的路线、方针、政策依照法定程序转化为国家意志，并使之成为全体公民共同遵守的法律规范，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正确。我国人民代表大会统一行使国家权力，通过监督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一府一委两院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有利于各个国家机关分工合作，更好地做好本职工作，从而助推我国国家机关高效协调运转，</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0838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河北廊坊</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月，全国人大常委会预算工作委员会等发布关于财政防灾减灾及应急管理资金分配和使用情况的调研报告。报告指出，财政部等国务院相关部门和地方各级政府加快适应防灾减灾形势和应急管理体制改革的需要，不断加大资金投入，优化支出重点，强化对落实党中央决策部署的保障能力，切实发挥好财政职能作用。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人民代表大会制度具有突出的制度优势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国务院要对全国人大负责，接受全国人大监督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人民代表大会是人民当家作主的重要途径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人民代表大会制度是我国的政权组织形式</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341745" y="21367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内容。全国人大常委会预算工作委员会等发布关于财政防灾减灾及应急管理资金分配和使用情况的调研报告，监督国务院等政府部门的财政工作情况，表明人民代表大会制度具有突出的制度优势，也说明国务院要对全国人大负责，接受全国人大监督，</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正确。人民代表大会制度是人民当家作主的重要途径，</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错误。材料强调全国人大常委会履行监督职能，未涉及人民代表大会制度是我国的政权组织形式，</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河南部分学校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届三中全会决议提出坚持好、完善好、运行好人民代表大会制度。健全人大对行政机关、监察机关、审判机关、检察机关监督制度，完善监督法及其实施机制。丰富人大代表联系人民群众的内容和形式。健全吸纳民意、汇集民智工作机制。这表明，在我国（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国家政权组织坚持民主集中制原则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人大工作要始终坚持人民的主体地位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人民民主专政的国体与政体相适应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人大代表代表人民直接行使国家权力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821545" y="18796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4309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特点。材料中指出要健全人大对行政机关、监察机关、审判机关、检察机关监督制度，健全吸纳民意、汇集民智工作机制，这表明，在我国国家政权组织坚持民主集中制原则，</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正确。材料中指出人民代表大会制度要丰富人大代表联系人民群众的内容和形式。健全吸纳民意、汇集民智工作机制。这表明，在我国人大工作要始终坚持人民的主体地位，</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正确。人民民主专政的国体决定人民代表大会制度的政体，政体要与国体相适应，</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错误。人大代表在国家权力机关参加行使国家权力，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61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四川泸州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月，上海市十六届人大三次会议预备会议后，上海市政府各委办局在上海世博中心二层北长廊设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摊位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，现场回应市人大代表问题和建议。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摊位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上，相关处室负责人现场办公，能当场处理的当场启动处理，不能解决的商议合办。上海市人大已连续多年在两会期间开展此活动，代表建议办复率高，</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解决采纳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比例达</a:t>
            </a:r>
            <a:r>
              <a:rPr lang="en-US" altLang="zh-CN">
                <a:latin typeface="黑体" panose="02010609060101010101" charset="-122"/>
                <a:ea typeface="黑体" panose="02010609060101010101" charset="-122"/>
              </a:rPr>
              <a:t>82.7%</a:t>
            </a:r>
            <a:r>
              <a:rPr lang="zh-CN" altLang="en-US">
                <a:latin typeface="黑体" panose="02010609060101010101" charset="-122"/>
                <a:ea typeface="黑体" panose="02010609060101010101" charset="-122"/>
              </a:rPr>
              <a:t>。专设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摊位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办理代表建议（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表明政府是人大的执行机关，要听从人大代表的意见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搭建了沟通的桥梁，是全过程人民民主的生动实践　</a:t>
            </a: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表明政府不断扩大自身职能，以更好地为人民服务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体现了政府对人大负责，受人大监督，积极回应代表关切</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161780" y="2265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35780"/>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【解析】本题考查人民代表大会制度的特点。政府要听从人大代表意见的说法不妥，政府处理的是代表依法提出的建议，并非被动听从，</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不选。上海市政府各委办局设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摊位</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回应市人大代表问题和建议，架起了政府部门与人大代表沟通的桥梁，让代表能更好地反映群众诉求，使政府能更好地了解民意、集中民智，体现了全过程人民民主中人民广泛参与政治生活的要求，是全过程人民民主的生动实践，</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正确。政府职能是由法律规定的，不能随意扩大，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错误。上海市政府各委办局设</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摊位</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现场回应市人大代表问题和建议，代表建议办复率高，这体现了政府作为行政机关对人大负责，受人大监督，积极回应代表关切，通过代表更好地为人民服务，</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5918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黑龙江哈尔滨</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某片区地处城乡接合部，近</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万人受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环境乱</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污水臭</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等问题困扰。得益于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民生实事项目人民代表大会票决制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，该市人大代表在走访时发现问题，并广泛收集意见，提出相关建议。经市人大表决，改造项目列入市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民生实事项目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清单。如今，该片区已实现雨污分离及污水收集处理。由此可见（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人大代表依法履行职责，决策为民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治理效能彰显制度优势，暖民排忧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人民积极参与民主协商，行使权利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社会主义民主具体真实，有序有效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52140" y="21545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58665"/>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【解析】本题考查人民代表大会制度的优势。人大代表没有决策权，人大代表决策为民说法不妥，</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排除。通过</a:t>
            </a:r>
            <a:r>
              <a:rPr lang="en-US" altLang="zh-CN" sz="1600">
                <a:latin typeface="黑体" panose="02010609060101010101" charset="-122"/>
                <a:ea typeface="黑体" panose="02010609060101010101" charset="-122"/>
                <a:cs typeface="黑体" panose="02010609060101010101" charset="-122"/>
              </a:rPr>
              <a:t> “</a:t>
            </a:r>
            <a:r>
              <a:rPr lang="zh-CN" altLang="en-US" sz="1600">
                <a:latin typeface="黑体" panose="02010609060101010101" charset="-122"/>
                <a:ea typeface="黑体" panose="02010609060101010101" charset="-122"/>
                <a:cs typeface="黑体" panose="02010609060101010101" charset="-122"/>
              </a:rPr>
              <a:t>民生实事项目人民代表大会票决制</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，解决了城乡接合部的环境问题，体现了制度优势带来的治理效能，切实为民众排忧解难，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正确。材料主要体现的是人大代表走访收集意见，经人大票决确定民生实事项目，未涉及人民参与民主协商的内容，</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排除。通过人民代表大会票决制解决民生问题，体现了人民当家作主，表明社会主义民主是具体真实、有序有效的，</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79895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人民代表大会：我国的国家权力机关</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辽宁省实验中学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制度稳则国家稳，制度强则国家强。</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年是人民代表大会制度建立</a:t>
            </a:r>
            <a:r>
              <a:rPr lang="en-US" altLang="zh-CN">
                <a:latin typeface="楷体" panose="02010609060101010101" charset="-122"/>
                <a:ea typeface="楷体" panose="02010609060101010101" charset="-122"/>
                <a:cs typeface="楷体" panose="02010609060101010101" charset="-122"/>
              </a:rPr>
              <a:t>70</a:t>
            </a:r>
            <a:r>
              <a:rPr lang="zh-CN" altLang="en-US">
                <a:latin typeface="楷体" panose="02010609060101010101" charset="-122"/>
                <a:ea typeface="楷体" panose="02010609060101010101" charset="-122"/>
                <a:cs typeface="楷体" panose="02010609060101010101" charset="-122"/>
              </a:rPr>
              <a:t>周年。实践已经证明并将继续证明，人民代表大会制度是符合我国国情和实际、体现社会主义国家性质、保证人民当家作主的好制度，是能够有效凝聚全体人民力量一道推进中国式现代化的好制度，具有强大生命力和显著优越性。</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70</a:t>
            </a:r>
            <a:r>
              <a:rPr lang="zh-CN" altLang="en-US">
                <a:latin typeface="楷体" panose="02010609060101010101" charset="-122"/>
                <a:ea typeface="楷体" panose="02010609060101010101" charset="-122"/>
                <a:cs typeface="楷体" panose="02010609060101010101" charset="-122"/>
              </a:rPr>
              <a:t>年来，江苏省各级人大围绕党在各个历史时期的中心任务，认真履行宪法法律赋予的职责，为全省民主法治建设和经济社会发展作出了重要贡献。新征程上，我们要牢记习近平总书记赋予的</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在推进中国式现代化中走在前、做示范</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使命任务，矢志不渝坚持和完善人民代表大会制度，不断开创人大工作新局面，更好把制度优势转化为治理效能，共同谱写</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强富美高</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新江苏现代化建设新篇章。</a:t>
            </a:r>
            <a:r>
              <a:rPr lang="zh-CN" altLang="en-US">
                <a:latin typeface="黑体" panose="02010609060101010101" charset="-122"/>
                <a:ea typeface="黑体" panose="02010609060101010101" charset="-122"/>
              </a:rPr>
              <a:t>结合材料，运用《政治与法治》知识，阐释新时代江苏如何把人民代表大会制度优势转化为治理效能。（</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发挥党总揽全局、协调各方的领导核心作用，坚持把党的领导落实到人大工作各方面全过程，保证党的理论、路线、方针政策和决策部署得到全面贯彻和有效执行。</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发挥人大作用，坚持围绕中心、服务大局，创造性做好立法、监督、决定等工作，更好助力新江苏现代化建设。</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要坚持人民主体地位，健全全过程人民民主制度体系，使各方面制度和省域治理更好体现人民意志、保障人民权益、激发人民创造活力，坚持了党的领导、人民当家作主、依法治国的有机统一。</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【解析】本题考查党的领导、人民代表大会制度。</a:t>
            </a:r>
            <a:endParaRPr lang="zh-CN" altLang="en-US">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custDataLst>
              <p:tags r:id="rId2"/>
            </p:custDataLst>
          </p:nvPr>
        </p:nvGraphicFramePr>
        <p:xfrm>
          <a:off x="1972310" y="2319020"/>
          <a:ext cx="8008620" cy="3110865"/>
        </p:xfrm>
        <a:graphic>
          <a:graphicData uri="http://schemas.openxmlformats.org/drawingml/2006/table">
            <a:tbl>
              <a:tblPr/>
              <a:tblGrid>
                <a:gridCol w="4004310"/>
                <a:gridCol w="4004310"/>
              </a:tblGrid>
              <a:tr h="283210">
                <a:tc>
                  <a:txBody>
                    <a:bodyPr/>
                    <a:p>
                      <a:pPr marL="0" indent="0" algn="ctr">
                        <a:spcBef>
                          <a:spcPct val="0"/>
                        </a:spcBef>
                        <a:spcAft>
                          <a:spcPct val="0"/>
                        </a:spcAft>
                      </a:pPr>
                      <a:r>
                        <a:rPr lang="zh-CN" sz="1400">
                          <a:latin typeface="黑体" panose="02010609060101010101" charset="-122"/>
                          <a:ea typeface="黑体" panose="02010609060101010101" charset="-122"/>
                        </a:rPr>
                        <a:t>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4836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我们要牢记习近平总书记赋予的</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在推进中国式现代化中走在前、做示范</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使命任务</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可联系发挥党总揽全局、协调各方的领导核心作用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13093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江苏省各级人大围绕党在各个历史时期的中心任务，认真履行宪法法律赋予的职责，为全省民主法治建设和经济社会发展作出了重要贡献</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可联系发挥人大作用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4836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江苏</a:t>
                      </a:r>
                      <a:r>
                        <a:rPr lang="zh-CN" sz="1400">
                          <a:latin typeface="Times New Roman" panose="02020603050405020304"/>
                          <a:ea typeface="宋体" panose="02010600030101010101" pitchFamily="2" charset="-122"/>
                        </a:rPr>
                        <a:t>省各级人大把制度优势转化为治理效能，共同谱写</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强富美高</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新江苏现代化建设新篇章</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可联系要坚持人民主体地位；坚持党的领导、人民当家作主、依法治国的有机统一</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山西晋中四校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深入贯彻习近平总书记关于老龄工作重要指示批示精神，辽宁省人大常委会组成执法检查组，对《中华人民共和国老年人权益保障法》《辽宁省老年人权益保障条例》实施情况开展执法检查。认真听取地方政府、人大代表及有关部门工作建议，对各地贯彻实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一法一条例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取得的成效予以肯定，并就检查中发现的问题提出有针对性的意见建议。由此可见，辽宁省人大常委会（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行使监督权，监督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一法一条例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实施，维护老年人合法权益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行使立法权，对地方政府贯彻实施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一法一条例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进行检查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坚持民主集中制原则，督促地方政府贯彻落实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一法一条例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发挥桥梁作用，将党的关于老龄工作主张真正转化为国家意志</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0356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不能正确理解人大的职权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982595" y="30289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97243" y="1489710"/>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常委会的职权。辽宁省人大常委会组成执法检查组，对《中华人民共和国老年人权益保障法》《辽宁省老年人权益保障条例》实施情况开展执法检查，认真听取地方政府、人大代表及有关部门工作建议，说明辽宁省人大常委会坚持民主集中制原则，行使监督权，督促地方政府贯彻落实</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一法一条例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，维护老年人合法权益，</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正确。对地方政府贯彻实施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一法一条例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进行检查是行使监督权而不是立法权，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排除。人大代表发挥桥梁作用，人民代表大会制度将党的主张通过法定程序转化为国家意志，且材料未涉及将党的主张转化为国家意志，</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7560" y="3223895"/>
            <a:ext cx="9128760" cy="409575"/>
          </a:xfrm>
          <a:prstGeom prst="rect">
            <a:avLst/>
          </a:prstGeom>
        </p:spPr>
        <p:txBody>
          <a:bodyPr wrap="square">
            <a:no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易错警示】区分人大的四种职权</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963103" y="3633470"/>
          <a:ext cx="8265795" cy="2245360"/>
        </p:xfrm>
        <a:graphic>
          <a:graphicData uri="http://schemas.openxmlformats.org/drawingml/2006/table">
            <a:tbl>
              <a:tblPr/>
              <a:tblGrid>
                <a:gridCol w="1185545"/>
                <a:gridCol w="7080250"/>
              </a:tblGrid>
              <a:tr h="320675">
                <a:tc>
                  <a:txBody>
                    <a:bodyPr/>
                    <a:p>
                      <a:pPr marL="0" indent="0" algn="ctr">
                        <a:spcBef>
                          <a:spcPct val="0"/>
                        </a:spcBef>
                        <a:spcAft>
                          <a:spcPct val="0"/>
                        </a:spcAft>
                      </a:pPr>
                      <a:r>
                        <a:rPr lang="zh-CN" sz="1400">
                          <a:latin typeface="黑体" panose="02010609060101010101" charset="-122"/>
                          <a:ea typeface="黑体" panose="02010609060101010101" charset="-122"/>
                        </a:rPr>
                        <a:t>职权</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表现</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0675">
                <a:tc>
                  <a:txBody>
                    <a:bodyPr/>
                    <a:p>
                      <a:pPr marL="0" indent="0" algn="ctr">
                        <a:spcBef>
                          <a:spcPct val="0"/>
                        </a:spcBef>
                        <a:spcAft>
                          <a:spcPct val="0"/>
                        </a:spcAft>
                      </a:pPr>
                      <a:r>
                        <a:rPr lang="zh-CN" sz="1400">
                          <a:latin typeface="楷体_GB2312"/>
                          <a:ea typeface="楷体_GB2312"/>
                        </a:rPr>
                        <a:t>立法权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关于法律的立、改、废的决定</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1985">
                <a:tc>
                  <a:txBody>
                    <a:bodyPr/>
                    <a:p>
                      <a:pPr marL="0" indent="0" algn="ctr">
                        <a:spcBef>
                          <a:spcPct val="0"/>
                        </a:spcBef>
                        <a:spcAft>
                          <a:spcPct val="0"/>
                        </a:spcAft>
                      </a:pPr>
                      <a:r>
                        <a:rPr lang="zh-CN" sz="1400">
                          <a:latin typeface="楷体_GB2312"/>
                          <a:ea typeface="楷体_GB2312"/>
                        </a:rPr>
                        <a:t>决定权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依照法定程序决定国家和社会或本行政区域内重大事项的权力。如通过相关国家机关的计划报告、预算报告等</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20675">
                <a:tc>
                  <a:txBody>
                    <a:bodyPr/>
                    <a:p>
                      <a:pPr marL="0" indent="0" algn="ctr">
                        <a:spcBef>
                          <a:spcPct val="0"/>
                        </a:spcBef>
                        <a:spcAft>
                          <a:spcPct val="0"/>
                        </a:spcAft>
                      </a:pPr>
                      <a:r>
                        <a:rPr lang="zh-CN" sz="1400">
                          <a:latin typeface="楷体_GB2312"/>
                          <a:ea typeface="楷体_GB2312"/>
                        </a:rPr>
                        <a:t>任免权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对国家机关领导人员及其他组成人员进行选举、任命、罢免的权力</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1350">
                <a:tc>
                  <a:txBody>
                    <a:bodyPr/>
                    <a:p>
                      <a:pPr marL="0" indent="0" algn="ctr">
                        <a:spcBef>
                          <a:spcPct val="0"/>
                        </a:spcBef>
                        <a:spcAft>
                          <a:spcPct val="0"/>
                        </a:spcAft>
                      </a:pPr>
                      <a:r>
                        <a:rPr lang="zh-CN" sz="1400">
                          <a:latin typeface="楷体_GB2312"/>
                          <a:ea typeface="楷体_GB2312"/>
                        </a:rPr>
                        <a:t>监督权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监督宪法和法律的实施；监督</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楷体_GB2312"/>
                        </a:rPr>
                        <a:t>一府一委两院</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楷体_GB2312"/>
                        </a:rPr>
                        <a:t>的工作。如审议相关国家机关的工作报告等</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3446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山东淄博</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月，第十四届全国人民代表大会第三次会议在北京召开，大会通过关于修改《中华人民共和国全国人民代表大会和地方各级人民代表大会代表法》的决定。</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依据材料，上述修改可以（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进一步完善代表联络机制，采取多种方式听取人民的意见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推动代表工作规范化、制度化，完善人民代表大会制度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创新人大代表直接行使行政权、监察权、司法权的渠道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立足高效管理，发展全过程人民民主，保障人民当家作主</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0356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sym typeface="+mn-ea"/>
              </a:rPr>
              <a:t>易错点</a:t>
            </a:r>
            <a:r>
              <a:rPr lang="en-US" altLang="zh-CN" sz="2000" b="1">
                <a:latin typeface="黑体" panose="02010609060101010101" charset="-122"/>
                <a:ea typeface="黑体" panose="02010609060101010101" charset="-122"/>
                <a:cs typeface="黑体" panose="02010609060101010101" charset="-122"/>
                <a:sym typeface="+mn-ea"/>
              </a:rPr>
              <a:t>2  </a:t>
            </a:r>
            <a:r>
              <a:rPr lang="zh-CN" altLang="en-US" sz="2000" b="1">
                <a:latin typeface="黑体" panose="02010609060101010101" charset="-122"/>
                <a:ea typeface="黑体" panose="02010609060101010101" charset="-122"/>
                <a:cs typeface="黑体" panose="02010609060101010101" charset="-122"/>
                <a:sym typeface="+mn-ea"/>
              </a:rPr>
              <a:t>不能正确理解人大代表的职权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822700" y="3535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graphicFrame>
        <p:nvGraphicFramePr>
          <p:cNvPr id="7" name="表格 6"/>
          <p:cNvGraphicFramePr/>
          <p:nvPr>
            <p:custDataLst>
              <p:tags r:id="rId2"/>
            </p:custDataLst>
          </p:nvPr>
        </p:nvGraphicFramePr>
        <p:xfrm>
          <a:off x="1526540" y="2336165"/>
          <a:ext cx="9318625" cy="1269365"/>
        </p:xfrm>
        <a:graphic>
          <a:graphicData uri="http://schemas.openxmlformats.org/drawingml/2006/table">
            <a:tbl>
              <a:tblPr/>
              <a:tblGrid>
                <a:gridCol w="9318625"/>
              </a:tblGrid>
              <a:tr h="126936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第十一条　县级以上的各级人民代表大会常务委员会和乡、民族乡、镇的人民代表大会主席团应当密切</a:t>
                      </a:r>
                      <a:r>
                        <a:rPr lang="zh-CN" sz="1400">
                          <a:latin typeface="Times New Roman" panose="02020603050405020304"/>
                          <a:ea typeface="宋体" panose="02010600030101010101" pitchFamily="2" charset="-122"/>
                        </a:rPr>
                        <a:t>同代表的联系，丰富代表联系人民群众的内容和形式，加强代表工作能力建设，支持和保障代表依法履职，充分发挥代表作用。</a:t>
                      </a:r>
                      <a:endParaRPr lang="zh-CN" sz="1400">
                        <a:latin typeface="Times New Roman" panose="02020603050405020304"/>
                        <a:ea typeface="宋体" panose="02010600030101010101" pitchFamily="2" charset="-122"/>
                      </a:endParaRPr>
                    </a:p>
                    <a:p>
                      <a:pPr marL="0" indent="0" algn="ctr">
                        <a:spcBef>
                          <a:spcPct val="0"/>
                        </a:spcBef>
                        <a:spcAft>
                          <a:spcPct val="0"/>
                        </a:spcAft>
                      </a:pPr>
                      <a:r>
                        <a:rPr lang="zh-CN" altLang="zh-CN" sz="1400">
                          <a:latin typeface="Times New Roman" panose="02020603050405020304"/>
                          <a:ea typeface="宋体" panose="02010600030101010101" pitchFamily="2" charset="-122"/>
                        </a:rPr>
                        <a:t>各级人民政府、监察委员会、人民法院、人民检察院应当加强同代表的联系，听取代表的意见和建议，加强和改进各方面工作。</a:t>
                      </a:r>
                      <a:endParaRPr lang="zh-CN" altLang="zh-CN" sz="1400">
                        <a:latin typeface="Times New Roman" panose="02020603050405020304"/>
                        <a:ea typeface="宋体" panose="02010600030101010101" pitchFamily="2" charset="-122"/>
                      </a:endParaRPr>
                    </a:p>
                    <a:p>
                      <a:pPr marL="0" indent="0" algn="r">
                        <a:spcBef>
                          <a:spcPct val="0"/>
                        </a:spcBef>
                        <a:spcAft>
                          <a:spcPct val="0"/>
                        </a:spcAft>
                      </a:pPr>
                      <a:r>
                        <a:rPr lang="en-US" altLang="zh-CN" sz="1400">
                          <a:latin typeface="Times New Roman" panose="02020603050405020304"/>
                          <a:ea typeface="宋体" panose="02010600030101010101" pitchFamily="2" charset="-122"/>
                        </a:rPr>
                        <a:t>——</a:t>
                      </a:r>
                      <a:r>
                        <a:rPr lang="zh-CN" altLang="zh-CN" sz="1400">
                          <a:latin typeface="宋体" panose="02010600030101010101" pitchFamily="2" charset="-122"/>
                          <a:ea typeface="宋体" panose="02010600030101010101" pitchFamily="2" charset="-122"/>
                        </a:rPr>
                        <a:t>摘自《中华人民共和国全国人民代表大会和地方各级人民代表大会代表法》</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97243" y="1481455"/>
            <a:ext cx="10597515" cy="274574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【解析】本题考查人大代表的职权。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县级以上的各级人民代表大会常务委员会和乡、民族乡、镇的人民代表大会主席团应当密切同代表的联系，丰富代表联系人民群众的内容和形式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，这可以进一步完善代表联络机制，通过多种方式听取人民的意见，因为丰富联系群众的内容和形式，有利于代表更好地收集人民的意见和诉求，</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加强代表工作能力建设，支持和保障代表依法履职，充分发挥代表作用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以及对各级相关机关与代表联系的要求等内容，能够推动代表工作朝着规范化、制度化方向发展。代表工作是人民代表大会制度运行的重要组成部分，代表工作的完善有助于整个人民代表大会制度的完善，</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正确。人大代表并不直接参与行使行政权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行政权由行政机关，即各级人民政府行使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、监察权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监察权由监察委员会行使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、司法权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司法权由人民法院和人民检察院行使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排除。人大代表的相关工作以及对代表法的修改主要是围绕保障人民当家作主，更好地发挥代表作用，加强民主政治建设等方面，而不是立足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高效管理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797560" y="4227195"/>
            <a:ext cx="10596880" cy="1854200"/>
          </a:xfrm>
          <a:prstGeom prst="rect">
            <a:avLst/>
          </a:prstGeom>
        </p:spPr>
        <p:txBody>
          <a:bodyPr wrap="square">
            <a:no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易错警示】　关于人大代表需要注意的易错点</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人大代表不能直接处理国家问题。</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人大代表不能代替人大行使立法权、决定权、任免权、监督权或者处理属于人大职权范围内的事情。</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人大代表只能通过法律程序，行使审议权、表决权、提案权、质询权等，由本级人大常委会及其办事机构督促有关机关或组织解决问题、改进工作。</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67105" y="1462405"/>
            <a:ext cx="1053528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青海名校联盟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考试招生制度改革是教育领域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牵一发而动全身</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重大改革，这项改革进展如何？还面临哪些难题？十四届全国人大常委会第六次会议听取审议了国务院关于考试招生制度改革情况的报告，为进一步健全促进公平、科学选才、监督有力的体制机制提出意见建议。这说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全国人大常委会依法行使质询权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国家行政机关受人民代表大会监督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人大常委会履行维护国家稳定职能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人民代表大会制度强调权为民所用</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23317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混淆人大和人大代表的职权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0749915" y="225425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877435"/>
            <a:ext cx="1077849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【解析】本题考查人大与人大代表的职权。质询权是人大代表的职权，不是全国人大常委会的职权，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错误。十四届全国人大常委会第六次会议听取审议了国务院关于考试招生制度改革情况的报告，说明国务院作为国家行政机关受人民代表大会监督，</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正确。政府履行维护国家稳定职能，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错误。十四届全国人大常委会第六次会议为进一步健全促进公平、科学选才、监督有力的体制机制提出意见建议，体现出了人民代表大会制度强调权为民所用，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275523"/>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【易错警示】人民代表大会和人大代表的职权</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398"/>
          <p:cNvPicPr>
            <a:picLocks noChangeAspect="1"/>
          </p:cNvPicPr>
          <p:nvPr/>
        </p:nvPicPr>
        <p:blipFill>
          <a:blip r:embed="rId2"/>
          <a:stretch>
            <a:fillRect/>
          </a:stretch>
        </p:blipFill>
        <p:spPr>
          <a:xfrm>
            <a:off x="3594100" y="2691765"/>
            <a:ext cx="5003800" cy="295021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江苏常州联盟校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日，十四届全国人大二次会议召开，某校高一学生结合所学设计如下卡片：</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卡片中的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监考人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阅卷人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分别是（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人大代表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全国人民代表大会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全国人民代表大会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人民</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133340" y="3426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人民行使国家权力的机关</a:t>
            </a:r>
            <a:endParaRPr lang="zh-CN" altLang="en-US" sz="2000" b="1">
              <a:latin typeface="黑体" panose="02010609060101010101" charset="-122"/>
              <a:ea typeface="黑体" panose="02010609060101010101" charset="-122"/>
              <a:cs typeface="黑体" panose="02010609060101010101" charset="-122"/>
            </a:endParaRPr>
          </a:p>
        </p:txBody>
      </p:sp>
      <p:graphicFrame>
        <p:nvGraphicFramePr>
          <p:cNvPr id="6" name="表格 5"/>
          <p:cNvGraphicFramePr/>
          <p:nvPr>
            <p:custDataLst>
              <p:tags r:id="rId2"/>
            </p:custDataLst>
          </p:nvPr>
        </p:nvGraphicFramePr>
        <p:xfrm>
          <a:off x="2204720" y="2369185"/>
          <a:ext cx="7842885" cy="1156970"/>
        </p:xfrm>
        <a:graphic>
          <a:graphicData uri="http://schemas.openxmlformats.org/drawingml/2006/table">
            <a:tbl>
              <a:tblPr/>
              <a:tblGrid>
                <a:gridCol w="7842885"/>
              </a:tblGrid>
              <a:tr h="1156970">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2024</a:t>
                      </a:r>
                      <a:r>
                        <a:rPr lang="zh-CN" sz="1400">
                          <a:latin typeface="宋体" panose="02010600030101010101" pitchFamily="2" charset="-122"/>
                          <a:ea typeface="宋体" panose="02010600030101010101" pitchFamily="2" charset="-122"/>
                        </a:rPr>
                        <a:t>年全国人民代表大会答卷答题人：国务院、最高人民检察院、最高人民法院、国家监察委员会</a:t>
                      </a:r>
                      <a:endParaRPr lang="zh-CN" sz="1400">
                        <a:latin typeface="宋体" panose="02010600030101010101" pitchFamily="2" charset="-122"/>
                        <a:ea typeface="宋体" panose="02010600030101010101" pitchFamily="2" charset="-122"/>
                      </a:endParaRPr>
                    </a:p>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答卷内容：过去一年</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答题人</a:t>
                      </a:r>
                      <a:r>
                        <a:rPr lang="zh-CN" altLang="en-US" sz="1400">
                          <a:latin typeface="宋体" panose="02010600030101010101" pitchFamily="2" charset="-122"/>
                          <a:ea typeface="宋体" panose="02010600030101010101" pitchFamily="2" charset="-122"/>
                        </a:rPr>
                        <a:t>”</a:t>
                      </a:r>
                      <a:r>
                        <a:rPr lang="zh-CN" altLang="zh-CN" sz="1400">
                          <a:latin typeface="宋体" panose="02010600030101010101" pitchFamily="2" charset="-122"/>
                          <a:ea typeface="宋体" panose="02010600030101010101" pitchFamily="2" charset="-122"/>
                        </a:rPr>
                        <a:t>的工作情况</a:t>
                      </a:r>
                      <a:endParaRPr lang="zh-CN" altLang="zh-CN" sz="1400">
                        <a:latin typeface="宋体" panose="02010600030101010101" pitchFamily="2" charset="-122"/>
                        <a:ea typeface="宋体" panose="02010600030101010101" pitchFamily="2" charset="-122"/>
                      </a:endParaRPr>
                    </a:p>
                    <a:p>
                      <a:pPr marL="0" indent="0" algn="ctr">
                        <a:spcBef>
                          <a:spcPct val="0"/>
                        </a:spcBef>
                        <a:spcAft>
                          <a:spcPct val="0"/>
                        </a:spcAft>
                      </a:pPr>
                      <a:r>
                        <a:rPr lang="zh-CN" altLang="zh-CN" sz="1400">
                          <a:latin typeface="宋体" panose="02010600030101010101" pitchFamily="2" charset="-122"/>
                          <a:ea typeface="宋体" panose="02010600030101010101" pitchFamily="2" charset="-122"/>
                        </a:rPr>
                        <a:t>监考人：</a:t>
                      </a:r>
                      <a:r>
                        <a:rPr lang="en-US" altLang="zh-CN" sz="1400">
                          <a:latin typeface="Times New Roman" panose="02020603050405020304"/>
                          <a:ea typeface="宋体" panose="02010600030101010101" pitchFamily="2" charset="-122"/>
                        </a:rPr>
                        <a:t>a</a:t>
                      </a:r>
                      <a:r>
                        <a:rPr lang="zh-CN" altLang="zh-CN" sz="1400">
                          <a:latin typeface="宋体" panose="02010600030101010101" pitchFamily="2" charset="-122"/>
                          <a:ea typeface="宋体" panose="02010600030101010101" pitchFamily="2" charset="-122"/>
                        </a:rPr>
                        <a:t>　　　　　阅卷人：</a:t>
                      </a:r>
                      <a:r>
                        <a:rPr lang="en-US" altLang="zh-CN" sz="1400">
                          <a:latin typeface="Times New Roman" panose="02020603050405020304"/>
                          <a:ea typeface="宋体" panose="02010600030101010101" pitchFamily="2" charset="-122"/>
                        </a:rPr>
                        <a:t>b</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72212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湖南邵东</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某县人大常委会根据人民群众和人大代表的意见反映，制定审议意见办理情况的综合评价表，建立了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交办</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督办</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回告</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评价</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审议</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的一整套闭环监督机制。在县</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一府一委两院</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中，实现了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点对点、一对一</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对审议意见具体问题建议逐项落实并作出回应。该县的闭环监督管理模式（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可以实现其他国家机关与人大之间相互监督效果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提高了监督工作的制度化、规范化、程序化水平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反映出人民代表大会制度能够保证国家机关高效协调运作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说明地方人大可直接管理当地各领域的重大事务</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000490" y="23685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68190"/>
            <a:ext cx="1059751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【解析】本题考查人民代表大会制度。在我国，人大依法监督其他国家机关，与其他国家机关不是相互监督的关系，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错误。该县的监督模式形成了一整套的流程和机制，是监督工作制度化、规范化、程序化的表现，</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正确。该县的闭环监督模式实现了县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一府一委两院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对工作的落实与回应，这是国家机关高效协调运作的表现，</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地方人大可直接管理当地各领域的重大事务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说法错误，地方人大是地方国家权力机关，依法行使职权，但不直接管理当地各领域的重大事务，</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1069340" y="126746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不能正确理解人大和其他国家机关的关系</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859915"/>
            <a:ext cx="9128760" cy="313817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【易错警示】正确把握人大与其他国家机关的关系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人大是国家权力机关，同级人民政府、监察委员会、人民法院、人民检察院等国家机关都由人大产生，对其负责，受其监督，它们之间是决定与执行、监督与被监督的关系。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人大产生并监督其他国家机关的工作，其他国家机关是人大的执行机关，负责执行人大的有关政策和决定。</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人大对政府、监察委员会、人民法院、人民检察院的监督既是支持，也是一种制约。一方面使政府、监察委员会、人民法院、人民检察院的工作以人大为依靠，获得强有力的支持，另一方面又把政府、监察委员会、人民法院、人民检察院的工作置于人大的有效监督之下，防止权力滥用，保证国家权力合理配置和有效运行。</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(4)</a:t>
            </a:r>
            <a:r>
              <a:rPr lang="zh-CN" altLang="en-US">
                <a:solidFill>
                  <a:srgbClr val="0070C0"/>
                </a:solidFill>
                <a:latin typeface="黑体" panose="02010609060101010101" charset="-122"/>
                <a:ea typeface="黑体" panose="02010609060101010101" charset="-122"/>
                <a:cs typeface="黑体" panose="02010609060101010101" charset="-122"/>
              </a:rPr>
              <a:t>人大与其他国家机关之间不是领导与被领导、上下级、互相监督、相互制衡的关系。党是社会主义现代化建设的领导核心，国家机关都要接受党的领导。</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5207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河北衡水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国人大常委会贯彻落实党中央决策部署，加快推进民营经济立法工作，由国务院牵头起草，草案经十四届全国人大常委会第十三次会议初次审议后向各省（区、市）人大、中央有关部门以及部分高等院校等征求意见，还通过中国人大网向社会公开征求意见。这一过程体现了（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党的领导、人民当家作主、依法治国的有机统一</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人民代表大会制度具有贯彻民主集中制的显著优势　</a:t>
            </a: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人民代表大会是具有鲜明中国特色的基本政治制度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人民代表大会制度在我国国家机关组织体系中居于最高地位</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不能正确看待人民代表大会制度的性质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744980" y="292227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72895" y="1264285"/>
            <a:ext cx="9100185" cy="3415030"/>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【解析】本题考查人民代表大会制度的优势。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全国人大常委会贯彻落实党中央决策部署</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体现了党的领导。草案经审议后向各省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区、市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人大、中央有关部门以及部分高等院校等征求意见，还通过中国人大网向社会公开征求意见，充分保障了人民当家作主。立法是依法治国的重要环节，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加快推进民营经济立法工作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整个过程体现了依法治国。所以这一过程体现了党的领导、人民当家作主、依法治国的有机统一，</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草案经十四届全国人大常委会第十三次会议初次审议后向各省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区、市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人大、中央有关部门以及部分高等院校等征求意见，还通过中国人大网向社会公开征求意见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一方面体现了全国人大常委会作为国家权力机关的常设机关进行立法审议，另一方面又广泛征求地方、部门、高校及社会的意见，这既体现了中央的集中领导，又体现了民主基础上的集中和集中指导下的民主相结合，反映了人民代表大会制度具有贯彻民主集中制的显著优势，</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正确。人民代表大会制度是我国的根本政治制度，</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错误。全国人民代表大会在我国国家机关组织体系中居于最高地位，</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572895" y="482981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【易错警示】人民代表大会制度是坚持党的领导、人民当家作主、依法治国有机统一的根本政治制度安排，体现了中国特色社会主义的制度优势，必须长期坚持、不断完善。</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五课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河北涿州中学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为深入推进循环经济促进法有效实施，进一步提高资源利用效率、提升循环利用水平，促进经济社会发展全面绿色转型，全国人大常委会于</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日启动循环经济促进法执法检查。检查组通过听取汇报、组织座谈、实地检查、随机抽查、问卷调查等多种方式，全面了解法律实施情况。这表明（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全国人大常委会作为全国人大的常设机关，依法行使监督权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人民代表大会制度坚持民主集中制原则，国家机关之间相互监督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全国人大常委会积极履行职责，坚持以人民为中心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全国人大常委会是我国的最高国家权力机关，具有最高监督权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879725" y="24320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853940"/>
            <a:ext cx="1077849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【解析】本题考查全国人大常委会。全国人大常委会作为全国人大的常设机关，启动循环经济促进法执法检查，这是其依法行使监督权的体现，</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符合题意。在我国，人民代表大会与其他国家机关是监督与被监督的关系，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错误。全国人大常委会开展执法检查，目的是推进相关法律有效实施，促进经济社会发展全面绿色转型，体现了坚持以人民为中心，</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符合题意。全国人民代表大会是我国的最高国家权力机关，具有最高监督权，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37285"/>
            <a:ext cx="10253980" cy="3046095"/>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四川绵阳</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某社区人大代表联络站，集</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办公、会议、接待选民和人民群众、开展代表活动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为一体，定期开展座谈交流活动，及时反馈意见并处理落实。</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年度，辖区人大代表接待、帮助群众</a:t>
            </a:r>
            <a:r>
              <a:rPr lang="en-US" altLang="zh-CN" sz="1600">
                <a:latin typeface="黑体" panose="02010609060101010101" charset="-122"/>
                <a:ea typeface="黑体" panose="02010609060101010101" charset="-122"/>
              </a:rPr>
              <a:t>570</a:t>
            </a:r>
            <a:r>
              <a:rPr lang="zh-CN" altLang="en-US" sz="1600">
                <a:latin typeface="黑体" panose="02010609060101010101" charset="-122"/>
                <a:ea typeface="黑体" panose="02010609060101010101" charset="-122"/>
              </a:rPr>
              <a:t>余人次，收集社情民意</a:t>
            </a:r>
            <a:r>
              <a:rPr lang="en-US" altLang="zh-CN" sz="1600">
                <a:latin typeface="黑体" panose="02010609060101010101" charset="-122"/>
                <a:ea typeface="黑体" panose="02010609060101010101" charset="-122"/>
              </a:rPr>
              <a:t>13</a:t>
            </a:r>
            <a:r>
              <a:rPr lang="zh-CN" altLang="en-US" sz="1600">
                <a:latin typeface="黑体" panose="02010609060101010101" charset="-122"/>
                <a:ea typeface="黑体" panose="02010609060101010101" charset="-122"/>
              </a:rPr>
              <a:t>个，交办有关部门解决问题</a:t>
            </a:r>
            <a:r>
              <a:rPr lang="en-US" altLang="zh-CN" sz="1600">
                <a:latin typeface="黑体" panose="02010609060101010101" charset="-122"/>
                <a:ea typeface="黑体" panose="02010609060101010101" charset="-122"/>
              </a:rPr>
              <a:t>13</a:t>
            </a:r>
            <a:r>
              <a:rPr lang="zh-CN" altLang="en-US" sz="1600">
                <a:latin typeface="黑体" panose="02010609060101010101" charset="-122"/>
                <a:ea typeface="黑体" panose="02010609060101010101" charset="-122"/>
              </a:rPr>
              <a:t>个，答复率为</a:t>
            </a:r>
            <a:r>
              <a:rPr lang="en-US" altLang="zh-CN" sz="1600">
                <a:latin typeface="黑体" panose="02010609060101010101" charset="-122"/>
                <a:ea typeface="黑体" panose="02010609060101010101" charset="-122"/>
              </a:rPr>
              <a:t>100%</a:t>
            </a:r>
            <a:r>
              <a:rPr lang="zh-CN" altLang="en-US" sz="1600">
                <a:latin typeface="黑体" panose="02010609060101010101" charset="-122"/>
                <a:ea typeface="黑体" panose="02010609060101010101" charset="-122"/>
              </a:rPr>
              <a:t>，办结率为</a:t>
            </a:r>
            <a:r>
              <a:rPr lang="en-US" altLang="zh-CN" sz="1600">
                <a:latin typeface="黑体" panose="02010609060101010101" charset="-122"/>
                <a:ea typeface="黑体" panose="02010609060101010101" charset="-122"/>
              </a:rPr>
              <a:t>100%</a:t>
            </a:r>
            <a:r>
              <a:rPr lang="zh-CN" altLang="en-US" sz="1600">
                <a:latin typeface="黑体" panose="02010609060101010101" charset="-122"/>
                <a:ea typeface="黑体" panose="02010609060101010101" charset="-122"/>
              </a:rPr>
              <a:t>。人大代表联络站的建设（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展现了全过程人民民主是全民享有的民主</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有利于人大代表履行密切联系群众的义务</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有助于提升人大代表履职的针对性和实效性</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有利于人大代表更好地行使提案权和决定权</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556875" y="185674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640" y="4304665"/>
            <a:ext cx="1066863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【解析】本题考查人大代表的职权和义务。民主具有阶级性，不存在全民享有的民主，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错误。人大代表联络站集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接待选民和人民群众</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等功能为一体，人大代表通过联络站接待、帮助群众</a:t>
            </a:r>
            <a:r>
              <a:rPr lang="en-US" altLang="zh-CN" sz="1600">
                <a:latin typeface="黑体" panose="02010609060101010101" charset="-122"/>
                <a:ea typeface="黑体" panose="02010609060101010101" charset="-122"/>
                <a:cs typeface="黑体" panose="02010609060101010101" charset="-122"/>
              </a:rPr>
              <a:t>570</a:t>
            </a:r>
            <a:r>
              <a:rPr lang="zh-CN" altLang="en-US" sz="1600">
                <a:latin typeface="黑体" panose="02010609060101010101" charset="-122"/>
                <a:ea typeface="黑体" panose="02010609060101010101" charset="-122"/>
                <a:cs typeface="黑体" panose="02010609060101010101" charset="-122"/>
              </a:rPr>
              <a:t>余人次，收集社情民意，这体现了人大代表能够借助联络站这个平台更好地与群众接触，履行密切联系群众的义务，</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正确。人大代表通过联络站收集社情民意，交办有关部门解决问题，答复率和办结率都为</a:t>
            </a:r>
            <a:r>
              <a:rPr lang="en-US" altLang="zh-CN" sz="1600">
                <a:latin typeface="黑体" panose="02010609060101010101" charset="-122"/>
                <a:ea typeface="黑体" panose="02010609060101010101" charset="-122"/>
                <a:cs typeface="黑体" panose="02010609060101010101" charset="-122"/>
              </a:rPr>
              <a:t>100%</a:t>
            </a:r>
            <a:r>
              <a:rPr lang="zh-CN" altLang="en-US" sz="1600">
                <a:latin typeface="黑体" panose="02010609060101010101" charset="-122"/>
                <a:ea typeface="黑体" panose="02010609060101010101" charset="-122"/>
                <a:cs typeface="黑体" panose="02010609060101010101" charset="-122"/>
              </a:rPr>
              <a:t>，这说明人大代表能够根据从群众中收集到的实际情况开展工作，解决群众问题，使得履职更有针对性和实效性，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正确。人大代表有提案权，但决定权是人民代表大会的职权，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安徽宿州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习近平总书记指出，各级人大及其常委会要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成为自觉坚持中国共产党领导的政治机关、保证人民当家作主的国家权力机关、全面担负宪法法律赋予的各项职责的工作机关、始终同人民群众保持密切联系的代表机关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四个机关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的定位（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拓展和增加了人民代表大会制度的基本功能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从不同维度揭示了人大及其常委会的本质属性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表明人民代表大会制度是我国的根本政治制度</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为推动新时代人大工作高质量发展提供了遵循</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484745" y="2011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2790"/>
            <a:ext cx="1077849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【解析】本题考查人民代表大会制度的基本内容。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四个机关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的定位没有拓展和增加人民代表大会制度的基本功能，</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四个机关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的定位从不同维度揭示了人大及其常委会的本质属性，为推动新时代人大工作高质量发展提供了遵循，</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四个机关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的定位并非强调人民代表大会制度是我国的根本政治制度，</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236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为贯彻落实党中央关于人大预算审查监督重点向支出预算和政策拓展改革要求，十三届全国人大常委会高度重视预算联网监督工作，系统建设网络化、智能化水平持续增强。</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年来，预算联网监督系统建设从无到有、从有到优，为增强预算审查监督、国有资产管理情况监督等提供了丰富的数据信息支持和有力的技术手段支撑。这表明（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坚持党的领导是中国发展进步的根本保证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全国人大常委会创新监督方式，提高监督智能化水平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全国人大常委会作为最高国家权力机关行使监督权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全国人大常委会履职尽责，推动国有资产保值增值</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737610" y="22180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79315"/>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国人大常委会。材料反映了全国人大常委会贯彻落实党的要求，推动预算联网监督系统建设从无到有、从有到优，这表明坚持党的领导是中国发展进步的根本保证，也表明全国人大常委会创新监督方式，提高监督工作智能化水平，</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正确。全国人大是最高国家权力机关，全国人大常委会是国家最高权力机关的常设机关，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错误。材料强调全国人大监督国有资产管理情况，没有体现国有资产保值增值，</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3157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甘肃酒泉</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57</a:t>
            </a:r>
            <a:r>
              <a:rPr lang="zh-CN" altLang="en-US" sz="1600">
                <a:latin typeface="黑体" panose="02010609060101010101" charset="-122"/>
                <a:ea typeface="黑体" panose="02010609060101010101" charset="-122"/>
              </a:rPr>
              <a:t>岁的王永澄是新中国历史上首位盲人全国人大代表。履职以来，许多盲人打来电话，请他帮助发声。</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我是盲人中的一员，更懂得他们的渴求。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他说。王永澄曾提交了四份建议，关注</a:t>
            </a:r>
            <a:r>
              <a:rPr lang="en-US" altLang="zh-CN" sz="1600">
                <a:latin typeface="黑体" panose="02010609060101010101" charset="-122"/>
                <a:ea typeface="黑体" panose="02010609060101010101" charset="-122"/>
              </a:rPr>
              <a:t>1700</a:t>
            </a:r>
            <a:r>
              <a:rPr lang="zh-CN" altLang="en-US" sz="1600">
                <a:latin typeface="黑体" panose="02010609060101010101" charset="-122"/>
                <a:ea typeface="黑体" panose="02010609060101010101" charset="-122"/>
              </a:rPr>
              <a:t>万视障人士的就业、教育。不久，他收到了盲文版代表建议的答复。王永澄的事例反映了人大代表（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肩负人民重托，为人民代言，为人民服务</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模范遵守宪法和法律，自觉接受人民监督</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践行全过程人民民主，增进人民群众福祉</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行使国家权力，将调研结果转化为政策法规</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621395" y="18046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131310"/>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【解析】本题考查人大代表的职权。王永澄作为盲人全国人大代表，关注</a:t>
            </a:r>
            <a:r>
              <a:rPr lang="en-US" altLang="zh-CN" sz="1600">
                <a:latin typeface="黑体" panose="02010609060101010101" charset="-122"/>
                <a:ea typeface="黑体" panose="02010609060101010101" charset="-122"/>
                <a:cs typeface="黑体" panose="02010609060101010101" charset="-122"/>
              </a:rPr>
              <a:t>1700</a:t>
            </a:r>
            <a:r>
              <a:rPr lang="zh-CN" altLang="en-US" sz="1600">
                <a:latin typeface="黑体" panose="02010609060101010101" charset="-122"/>
                <a:ea typeface="黑体" panose="02010609060101010101" charset="-122"/>
                <a:cs typeface="黑体" panose="02010609060101010101" charset="-122"/>
              </a:rPr>
              <a:t>万视障人士的就业、教育并提交建议，体现了他肩负人民重托，为人民代言，为人民服务，</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正确。材料体现的是人大代表积极为人民发言，未体现人大代表模范遵守宪法和法律以及自觉接受人民监督，</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不选。王永澄倾听盲人诉求，提交相关建议并收到盲文版答复，这一过程践行了全过程人民民主，有助于增进包括视障人士在内的人民群众的福祉，</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正确。人民代表大会代表人民统一行使国家权力，人大代表在国家权力机关参加行使国家权力，将调研结果转化为政策法规是人大等国家权力机关的职责，并非人大代表直接行使该权力，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5" name="文本框 4"/>
          <p:cNvSpPr txBox="1"/>
          <p:nvPr/>
        </p:nvSpPr>
        <p:spPr>
          <a:xfrm>
            <a:off x="795020" y="2543175"/>
            <a:ext cx="10660380" cy="20840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我国国家权力的来源、人民代表大会的职权。全国人民代表大会是我国最高国家权力机关。国家最高的立法权、决定权、任免权和监督权都由全国人民代表大会行使。全国人民代表大会在我国国家机关组织体系中居于最高地位。国家行政机关、监察机关、审判机关、检察机关都由人民代表大会产生，对它负责，受它监督。监考人的作用就是监督，因此监考人是全国人民代表大会，</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排除；我国是人民当家作主的社会主义国家，一切权力属于人民，因此人民是阅卷人，</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排除。　</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山西太原五中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测试</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年全国两会期间，近</a:t>
            </a:r>
            <a:r>
              <a:rPr lang="en-US" altLang="zh-CN">
                <a:latin typeface="黑体" panose="02010609060101010101" charset="-122"/>
                <a:ea typeface="黑体" panose="02010609060101010101" charset="-122"/>
              </a:rPr>
              <a:t>3000</a:t>
            </a:r>
            <a:r>
              <a:rPr lang="zh-CN" altLang="en-US">
                <a:latin typeface="黑体" panose="02010609060101010101" charset="-122"/>
                <a:ea typeface="黑体" panose="02010609060101010101" charset="-122"/>
              </a:rPr>
              <a:t>名全国人大代表向大会提交了</a:t>
            </a:r>
            <a:r>
              <a:rPr lang="en-US" altLang="zh-CN">
                <a:latin typeface="黑体" panose="02010609060101010101" charset="-122"/>
                <a:ea typeface="黑体" panose="02010609060101010101" charset="-122"/>
              </a:rPr>
              <a:t>269</a:t>
            </a:r>
            <a:r>
              <a:rPr lang="zh-CN" altLang="en-US">
                <a:latin typeface="黑体" panose="02010609060101010101" charset="-122"/>
                <a:ea typeface="黑体" panose="02010609060101010101" charset="-122"/>
              </a:rPr>
              <a:t>件议案，将百姓的声音带到最高议事平台。这些议案将由相关专门委员会审议后报请全国人大常委会审议和表决，并进一步交由政府部门全面落实，从而实现民意反映、倾听到协商、落实的完整闭环。材料表明（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全过程人民民主是最广泛、最真实、最管用的民主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政府是人大的职能部门，依法执行人大的决议</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民主集中制原则得到有效贯彻，民主与效率高度统一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人民群众直接行使民主权利，有序参与国家政治生活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474960" y="18592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69105"/>
            <a:ext cx="1065911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【解析】本题考查人民代表大会制度的优势。近</a:t>
            </a:r>
            <a:r>
              <a:rPr lang="en-US" altLang="zh-CN" sz="1600">
                <a:latin typeface="黑体" panose="02010609060101010101" charset="-122"/>
                <a:ea typeface="黑体" panose="02010609060101010101" charset="-122"/>
                <a:cs typeface="黑体" panose="02010609060101010101" charset="-122"/>
              </a:rPr>
              <a:t>3000</a:t>
            </a:r>
            <a:r>
              <a:rPr lang="zh-CN" altLang="en-US" sz="1600">
                <a:latin typeface="黑体" panose="02010609060101010101" charset="-122"/>
                <a:ea typeface="黑体" panose="02010609060101010101" charset="-122"/>
                <a:cs typeface="黑体" panose="02010609060101010101" charset="-122"/>
              </a:rPr>
              <a:t>名全国人大代表将百姓声音带到最高议事平台，实现民意反映、倾听到协商、落实的完整闭环，体现了人民民主覆盖主体广泛，能真实、有效地落实民意，表明全过程人民民主是最广泛、最真实、最管用的民主，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正确。政府是行政机关，是人大的执行机关，并非人大的职能部门，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错误。议案由代表提出，经专门委员会审议，再报全国人大常委会审议表决，最后交政府部门落实，这一过程既充分发扬民主，又体现集中决策，有效贯彻了民主集中制原则，实现民主与效率高度统一，</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正确。材料强调的是人大代表而非人民群众，</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辽宁锦州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在全国人大推动下，人社部深入研究人大代表建议，进一步加强就业服务工作；科技部吸纳人大代表相关建议，对研发投入、科研组织、成果转化等形成全链条整体部署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十四届全国人大一次会议期间代表提出的建议已由各承办单位全部办理完毕并答复代表。这反映出（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全过程人民民主是我国社会主义民主政治的本质属性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人民代表大会制度具有保障人民当家作主的显著优势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承办人大代表建议是政府机关接受人大质询的重要内容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人大代表作为权力机关组成人员代表人民统一行使国家权力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474960" y="18592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6910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【解析】本题考查人民代表大会制度的优势。在全国人大推动下，人社部深入研究人大代表建议，进一步加强就业服务工作；科技部吸纳人大代表相关建议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十四届全国人大一次会议期间代表提出的建议已由各承办单位全部办理完毕并答复代表，这反映出全过程人民民主是我国社会主义民主政治的本质属性，也体现了人民代表大会制度具有保障人民当家作主的显著优势，</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正确。人大代表行使质询权，政府机关接受人大监督，不是质询，且承办人大代表建议也不是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质询</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的内容，</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不选。各级人民代表大会代表人民统一行使国家权力，而不是人大代表，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福建福州六校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11</a:t>
            </a:r>
            <a:r>
              <a:rPr lang="zh-CN" altLang="en-US">
                <a:latin typeface="黑体" panose="02010609060101010101" charset="-122"/>
                <a:ea typeface="黑体" panose="02010609060101010101" charset="-122"/>
              </a:rPr>
              <a:t>日，十四届全国人大三次会议表决通过了新修订的《中华人民共和国全国人民代表大会和地方各级人民代表大会代表法》。该法拓展和深化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两个联系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制度机制，即密切国家机关包括各级人大常委会和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一府一委两院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同人大代表的联系，听取代表的意见建议，密切人大代表同人民群众的联系。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两个联系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制度机制（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强化人大代表的监督权，加强对国家机关的监督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推动健全人大代表联络机制，提升代表履职效能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有利于发挥人大代表纽带作用，更好地反映民意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拓展人大代表履职范围，确保国家机关高效运转</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608445" y="21767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6290" y="4578985"/>
            <a:ext cx="106591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【解析】本题考查人民代表大会制度的优势。该制度机制主要强调的是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密切联系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，且人大代表行使的是审议权、表决权、提案权、质询权等，而加强对国家机关的监督、行使监督权的主体是人大，不是人大代表，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两个联系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制度机制密切国家机关同人大代表的联系，听取代表的意见建议，密切人大代表同人民群众的联系，能推动健全人大代表联络机制，进而提升代表履职效能，有利于发挥人大代表纽带作用，更好地反映民意，</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确保国家机关高效运转</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说法过于绝对，且人大代表履职范围是法定的，不能随意扩大，</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513840" y="1155065"/>
            <a:ext cx="916368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9.[</a:t>
            </a:r>
            <a:r>
              <a:rPr lang="zh-CN" altLang="en-US" sz="1600">
                <a:latin typeface="仿宋" panose="02010609060101010101" charset="-122"/>
                <a:ea typeface="仿宋" panose="02010609060101010101" charset="-122"/>
                <a:cs typeface="仿宋" panose="02010609060101010101" charset="-122"/>
              </a:rPr>
              <a:t>江西上饶</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测试</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习近平总书记在中央人大工作会议上对人大发展全过程人民民主提出的明确要求，为各级人大践行全过程人民民主提供了指引和遵循。</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近年来，</a:t>
            </a:r>
            <a:r>
              <a:rPr lang="en-US" altLang="zh-CN" sz="1600">
                <a:latin typeface="楷体" panose="02010609060101010101" charset="-122"/>
                <a:ea typeface="楷体" panose="02010609060101010101" charset="-122"/>
                <a:cs typeface="楷体" panose="02010609060101010101" charset="-122"/>
              </a:rPr>
              <a:t>Z</a:t>
            </a:r>
            <a:r>
              <a:rPr lang="zh-CN" altLang="en-US" sz="1600">
                <a:latin typeface="楷体" panose="02010609060101010101" charset="-122"/>
                <a:ea typeface="楷体" panose="02010609060101010101" charset="-122"/>
                <a:cs typeface="楷体" panose="02010609060101010101" charset="-122"/>
              </a:rPr>
              <a:t>市人大深入推动街道</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议事代表会议制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、区县人大</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年中会议制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、乡镇人大</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季会制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、区县乡镇</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年度民生实事项目人大代表票决制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等改革，迭代升级代表之家（站点）、建好基层立法联系点，进一步打造践行全过程人民民主的基层单元，使人大法定职能和代表履职常态化直达基层末梢，让群众对</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家门口</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的民主可感可知；</a:t>
            </a:r>
            <a:r>
              <a:rPr lang="en-US" altLang="zh-CN" sz="1600">
                <a:latin typeface="楷体" panose="02010609060101010101" charset="-122"/>
                <a:ea typeface="楷体" panose="02010609060101010101" charset="-122"/>
                <a:cs typeface="楷体" panose="02010609060101010101" charset="-122"/>
              </a:rPr>
              <a:t>Z</a:t>
            </a:r>
            <a:r>
              <a:rPr lang="zh-CN" altLang="en-US" sz="1600">
                <a:latin typeface="楷体" panose="02010609060101010101" charset="-122"/>
                <a:ea typeface="楷体" panose="02010609060101010101" charset="-122"/>
                <a:cs typeface="楷体" panose="02010609060101010101" charset="-122"/>
              </a:rPr>
              <a:t>市人大常委会依托基层单元，开展四级人大代表</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月接待、季活动、年述职</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，以</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线上＋线下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接待＋走访</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代表＋网格</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等方式，充分发挥人大代表的作用；</a:t>
            </a:r>
            <a:r>
              <a:rPr lang="en-US" altLang="zh-CN" sz="1600">
                <a:latin typeface="楷体" panose="02010609060101010101" charset="-122"/>
                <a:ea typeface="楷体" panose="02010609060101010101" charset="-122"/>
                <a:cs typeface="楷体" panose="02010609060101010101" charset="-122"/>
              </a:rPr>
              <a:t>Z</a:t>
            </a:r>
            <a:r>
              <a:rPr lang="zh-CN" altLang="en-US" sz="1600">
                <a:latin typeface="楷体" panose="02010609060101010101" charset="-122"/>
                <a:ea typeface="楷体" panose="02010609060101010101" charset="-122"/>
                <a:cs typeface="楷体" panose="02010609060101010101" charset="-122"/>
              </a:rPr>
              <a:t>市人大主动向代表和群众征集议题来源、问题线索，连续</a:t>
            </a:r>
            <a:r>
              <a:rPr lang="en-US" altLang="zh-CN" sz="1600">
                <a:latin typeface="楷体" panose="02010609060101010101" charset="-122"/>
                <a:ea typeface="楷体" panose="02010609060101010101" charset="-122"/>
                <a:cs typeface="楷体" panose="02010609060101010101" charset="-122"/>
              </a:rPr>
              <a:t>7</a:t>
            </a:r>
            <a:r>
              <a:rPr lang="zh-CN" altLang="en-US" sz="1600">
                <a:latin typeface="楷体" panose="02010609060101010101" charset="-122"/>
                <a:ea typeface="楷体" panose="02010609060101010101" charset="-122"/>
                <a:cs typeface="楷体" panose="02010609060101010101" charset="-122"/>
              </a:rPr>
              <a:t>年对长江流域生态环境情况开展监督，围绕长江保护法实施、长江流域禁渔工作、绿色金融助力高碳产业绿色低碳转型等主题开展履职活动。</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1</a:t>
            </a:r>
            <a:r>
              <a:rPr lang="zh-CN" altLang="en-US" sz="1600">
                <a:latin typeface="黑体" panose="02010609060101010101" charset="-122"/>
                <a:ea typeface="黑体" panose="02010609060101010101" charset="-122"/>
              </a:rPr>
              <a:t>）结合材料，运用《政治与法治》的知识，分析</a:t>
            </a:r>
            <a:r>
              <a:rPr lang="en-US" altLang="zh-CN" sz="1600">
                <a:latin typeface="黑体" panose="02010609060101010101" charset="-122"/>
                <a:ea typeface="黑体" panose="02010609060101010101" charset="-122"/>
              </a:rPr>
              <a:t>Z</a:t>
            </a:r>
            <a:r>
              <a:rPr lang="zh-CN" altLang="en-US" sz="1600">
                <a:latin typeface="黑体" panose="02010609060101010101" charset="-122"/>
                <a:ea typeface="黑体" panose="02010609060101010101" charset="-122"/>
              </a:rPr>
              <a:t>市人大及其常委会是如何践行全过程人民民主的。（</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2</a:t>
            </a:r>
            <a:r>
              <a:rPr lang="zh-CN" altLang="en-US" sz="1600">
                <a:latin typeface="黑体" panose="02010609060101010101" charset="-122"/>
                <a:ea typeface="黑体" panose="02010609060101010101" charset="-122"/>
              </a:rPr>
              <a:t>）假如你是</a:t>
            </a:r>
            <a:r>
              <a:rPr lang="en-US" altLang="zh-CN" sz="1600">
                <a:latin typeface="黑体" panose="02010609060101010101" charset="-122"/>
                <a:ea typeface="黑体" panose="02010609060101010101" charset="-122"/>
              </a:rPr>
              <a:t>Z</a:t>
            </a:r>
            <a:r>
              <a:rPr lang="zh-CN" altLang="en-US" sz="1600">
                <a:latin typeface="黑体" panose="02010609060101010101" charset="-122"/>
                <a:ea typeface="黑体" panose="02010609060101010101" charset="-122"/>
              </a:rPr>
              <a:t>市的人大代表，应该如何履职。（</a:t>
            </a:r>
            <a:r>
              <a:rPr lang="en-US" altLang="zh-CN" sz="1600">
                <a:latin typeface="黑体" panose="02010609060101010101" charset="-122"/>
                <a:ea typeface="黑体" panose="02010609060101010101" charset="-122"/>
              </a:rPr>
              <a:t>6</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zh-CN">
                <a:solidFill>
                  <a:srgbClr val="FF0000"/>
                </a:solidFill>
                <a:latin typeface="黑体" panose="02010609060101010101" charset="-122"/>
                <a:ea typeface="黑体" panose="02010609060101010101" charset="-122"/>
              </a:rPr>
              <a:t>(1)</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人民代表大会制度的设计和安排体现了全过程人民民主的要求，人民代表大会制度的有效运行是实现全过程人民民主的生动实践。</a:t>
            </a:r>
            <a:r>
              <a:rPr lang="en-US" altLang="en-US">
                <a:solidFill>
                  <a:srgbClr val="FF0000"/>
                </a:solidFill>
                <a:latin typeface="黑体" panose="02010609060101010101" charset="-122"/>
                <a:ea typeface="黑体" panose="02010609060101010101" charset="-122"/>
              </a:rPr>
              <a:t>②</a:t>
            </a:r>
            <a:r>
              <a:rPr lang="en-US" altLang="zh-CN">
                <a:solidFill>
                  <a:srgbClr val="FF0000"/>
                </a:solidFill>
                <a:latin typeface="黑体" panose="02010609060101010101" charset="-122"/>
                <a:ea typeface="黑体" panose="02010609060101010101" charset="-122"/>
              </a:rPr>
              <a:t>Z</a:t>
            </a:r>
            <a:r>
              <a:rPr lang="zh-CN" altLang="en-US">
                <a:solidFill>
                  <a:srgbClr val="FF0000"/>
                </a:solidFill>
                <a:latin typeface="黑体" panose="02010609060101010101" charset="-122"/>
                <a:ea typeface="黑体" panose="02010609060101010101" charset="-122"/>
              </a:rPr>
              <a:t>市人大构建更好体现全过程人民民主实践平台和载体，打造践行全过程人民民主基层单元，拓宽民主参与渠道；</a:t>
            </a:r>
            <a:r>
              <a:rPr lang="en-US" altLang="en-US">
                <a:solidFill>
                  <a:srgbClr val="FF0000"/>
                </a:solidFill>
                <a:latin typeface="黑体" panose="02010609060101010101" charset="-122"/>
                <a:ea typeface="黑体" panose="02010609060101010101" charset="-122"/>
              </a:rPr>
              <a:t>③</a:t>
            </a:r>
            <a:r>
              <a:rPr lang="en-US" altLang="zh-CN">
                <a:solidFill>
                  <a:srgbClr val="FF0000"/>
                </a:solidFill>
                <a:latin typeface="黑体" panose="02010609060101010101" charset="-122"/>
                <a:ea typeface="黑体" panose="02010609060101010101" charset="-122"/>
              </a:rPr>
              <a:t>Z</a:t>
            </a:r>
            <a:r>
              <a:rPr lang="zh-CN" altLang="en-US">
                <a:solidFill>
                  <a:srgbClr val="FF0000"/>
                </a:solidFill>
                <a:latin typeface="黑体" panose="02010609060101010101" charset="-122"/>
                <a:ea typeface="黑体" panose="02010609060101010101" charset="-122"/>
              </a:rPr>
              <a:t>市人大常委会深化人大代表活动，丰富拓展人大代表履职的内容和形式，发挥人大代表作用，推动全过程人民民主建设；</a:t>
            </a:r>
            <a:r>
              <a:rPr lang="en-US" altLang="en-US">
                <a:solidFill>
                  <a:srgbClr val="FF0000"/>
                </a:solidFill>
                <a:latin typeface="黑体" panose="02010609060101010101" charset="-122"/>
                <a:ea typeface="黑体" panose="02010609060101010101" charset="-122"/>
              </a:rPr>
              <a:t>④</a:t>
            </a:r>
            <a:r>
              <a:rPr lang="en-US" altLang="zh-CN">
                <a:solidFill>
                  <a:srgbClr val="FF0000"/>
                </a:solidFill>
                <a:latin typeface="黑体" panose="02010609060101010101" charset="-122"/>
                <a:ea typeface="黑体" panose="02010609060101010101" charset="-122"/>
              </a:rPr>
              <a:t>Z</a:t>
            </a:r>
            <a:r>
              <a:rPr lang="zh-CN" altLang="en-US">
                <a:solidFill>
                  <a:srgbClr val="FF0000"/>
                </a:solidFill>
                <a:latin typeface="黑体" panose="02010609060101010101" charset="-122"/>
                <a:ea typeface="黑体" panose="02010609060101010101" charset="-122"/>
              </a:rPr>
              <a:t>市人大围绕国家大政方针的决策部署，结合地方实际，创造性地开展人大监督等工作，更好助力经济社会发展和改革攻坚任务。</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a:p>
            <a:pPr indent="0" fontAlgn="auto">
              <a:lnSpc>
                <a:spcPct val="150000"/>
              </a:lnSpc>
            </a:pPr>
            <a:r>
              <a:rPr lang="en-US" altLang="zh-CN">
                <a:solidFill>
                  <a:srgbClr val="FF0000"/>
                </a:solidFill>
                <a:latin typeface="黑体" panose="02010609060101010101" charset="-122"/>
                <a:ea typeface="黑体" panose="02010609060101010101" charset="-122"/>
              </a:rPr>
              <a:t>(2)</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依法行使宪法和法律赋予的审议权、表决权、提案权、质询权；</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与人民群众保持密切联系，采取多种方式经常听取意见和要求，回答询问，帮助所在地方的人民政府推进工作；</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模范遵守宪法和法律，努力为人民服务，并自觉接受人民监督。</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6</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42035" y="1270000"/>
            <a:ext cx="10108565"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本问考查人大及其常委会的职权、人大代表的职权。关键信息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Z</a:t>
            </a:r>
            <a:r>
              <a:rPr lang="zh-CN" altLang="en-US">
                <a:latin typeface="黑体" panose="02010609060101010101" charset="-122"/>
                <a:ea typeface="黑体" panose="02010609060101010101" charset="-122"/>
                <a:cs typeface="黑体" panose="02010609060101010101" charset="-122"/>
              </a:rPr>
              <a:t>市人大深入推动街道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议事代表会议制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、区县人大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年中会议制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、乡镇人大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季会制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、区县乡镇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年度民生实事项目人大代表票决制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等改革，迭代升级代表之家</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站点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、建好基层立法联系点，进一步打造践行全过程人民民主的基层单元</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可联系构建新型的民主实践平台和载体、全过程人民民主的特点；关键信息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Z</a:t>
            </a:r>
            <a:r>
              <a:rPr lang="zh-CN" altLang="en-US">
                <a:latin typeface="黑体" panose="02010609060101010101" charset="-122"/>
                <a:ea typeface="黑体" panose="02010609060101010101" charset="-122"/>
                <a:cs typeface="黑体" panose="02010609060101010101" charset="-122"/>
              </a:rPr>
              <a:t>市人大常委会依托基层单元，开展四级人大代表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月接待、季活动、年述职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线上＋线下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接待＋走访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代表＋网格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等方式，充分发挥人大代表的作用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可联系丰富拓展人大代表履职内容和形式，发挥人大代表作用；关键信息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Z</a:t>
            </a:r>
            <a:r>
              <a:rPr lang="zh-CN" altLang="en-US">
                <a:latin typeface="黑体" panose="02010609060101010101" charset="-122"/>
                <a:ea typeface="黑体" panose="02010609060101010101" charset="-122"/>
                <a:cs typeface="黑体" panose="02010609060101010101" charset="-122"/>
              </a:rPr>
              <a:t>市人大主动向代表和群众征集议题来源、问题线索，连续</a:t>
            </a:r>
            <a:r>
              <a:rPr lang="en-US" altLang="zh-CN">
                <a:latin typeface="黑体" panose="02010609060101010101" charset="-122"/>
                <a:ea typeface="黑体" panose="02010609060101010101" charset="-122"/>
                <a:cs typeface="黑体" panose="02010609060101010101" charset="-122"/>
              </a:rPr>
              <a:t>7</a:t>
            </a:r>
            <a:r>
              <a:rPr lang="zh-CN" altLang="en-US">
                <a:latin typeface="黑体" panose="02010609060101010101" charset="-122"/>
                <a:ea typeface="黑体" panose="02010609060101010101" charset="-122"/>
                <a:cs typeface="黑体" panose="02010609060101010101" charset="-122"/>
              </a:rPr>
              <a:t>年对长江流域生态环境情况开展监督，围绕长江保护法实施、长江流域禁渔工作、绿色金融助力高碳产业绿色低碳转型等主题开展履职活动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可联系人大的监督权。</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本问考查人大代表的职权和义务。关键信息：</a:t>
            </a:r>
            <a:r>
              <a:rPr lang="en-US" altLang="zh-CN">
                <a:latin typeface="黑体" panose="02010609060101010101" charset="-122"/>
                <a:ea typeface="黑体" panose="02010609060101010101" charset="-122"/>
                <a:cs typeface="黑体" panose="02010609060101010101" charset="-122"/>
              </a:rPr>
              <a:t>Z</a:t>
            </a:r>
            <a:r>
              <a:rPr lang="zh-CN" altLang="en-US">
                <a:latin typeface="黑体" panose="02010609060101010101" charset="-122"/>
                <a:ea typeface="黑体" panose="02010609060101010101" charset="-122"/>
                <a:cs typeface="黑体" panose="02010609060101010101" charset="-122"/>
              </a:rPr>
              <a:t>市人大常委会依托基层单元，开展四级人大代表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月接待、季活动、年述职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线上＋线下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接待＋走访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代表＋网格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等方式，充分发挥人大代表的作用；</a:t>
            </a:r>
            <a:r>
              <a:rPr lang="en-US" altLang="zh-CN">
                <a:latin typeface="黑体" panose="02010609060101010101" charset="-122"/>
                <a:ea typeface="黑体" panose="02010609060101010101" charset="-122"/>
                <a:cs typeface="黑体" panose="02010609060101010101" charset="-122"/>
              </a:rPr>
              <a:t>Z</a:t>
            </a:r>
            <a:r>
              <a:rPr lang="zh-CN" altLang="en-US">
                <a:latin typeface="黑体" panose="02010609060101010101" charset="-122"/>
                <a:ea typeface="黑体" panose="02010609060101010101" charset="-122"/>
                <a:cs typeface="黑体" panose="02010609060101010101" charset="-122"/>
              </a:rPr>
              <a:t>市人大主动向代表和群众征集议题来源、问题线索，连续</a:t>
            </a:r>
            <a:r>
              <a:rPr lang="en-US" altLang="zh-CN">
                <a:latin typeface="黑体" panose="02010609060101010101" charset="-122"/>
                <a:ea typeface="黑体" panose="02010609060101010101" charset="-122"/>
                <a:cs typeface="黑体" panose="02010609060101010101" charset="-122"/>
              </a:rPr>
              <a:t>7</a:t>
            </a:r>
            <a:r>
              <a:rPr lang="zh-CN" altLang="en-US">
                <a:latin typeface="黑体" panose="02010609060101010101" charset="-122"/>
                <a:ea typeface="黑体" panose="02010609060101010101" charset="-122"/>
                <a:cs typeface="黑体" panose="02010609060101010101" charset="-122"/>
              </a:rPr>
              <a:t>年对长江流域生态环境情况开展监督，围绕长江保护法实施、长江流域禁渔工作、绿色金融助力高碳产业绿色低碳转型等主题开展履职活动</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可联系人大代表的职权与义务。</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浙江诸暨中学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全国人大常委会对</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部生态环保法律和相关决定开展执法检查，在法治轨道上推进生态环境保护；同时，要求国务院每年向全国人大常委会报告环境状况和环境保护目标完成情况，依法接受监督。由此可见，全国人大常委会（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行使监督权，推动环保法律实施取得积极成效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修改完善法律法规，以严密法治保护生态环境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作为国家权力机关的执行机关，监督法律实施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行使知情权，对政府工作提出建议并要求答复</a:t>
            </a:r>
            <a:endParaRPr lang="zh-CN" altLang="en-US">
              <a:latin typeface="黑体" panose="02010609060101010101" charset="-122"/>
              <a:ea typeface="黑体" panose="02010609060101010101" charset="-122"/>
            </a:endParaRPr>
          </a:p>
        </p:txBody>
      </p:sp>
      <p:sp>
        <p:nvSpPr>
          <p:cNvPr id="4" name="文本框 3"/>
          <p:cNvSpPr txBox="1"/>
          <p:nvPr/>
        </p:nvSpPr>
        <p:spPr>
          <a:xfrm>
            <a:off x="6096000" y="19900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063365"/>
            <a:ext cx="10476230"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国人大常委会的职权。全国人大常委会对生态环保法律和相关决定开展执法检查，要求国务院每年向全国人大常委会报告环境状况和环境保护目标完成情况，依法接受监督，体现了全国人大常委会行使监督权，监督法律实施，推动环保法律实施取得积极成效，</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符合题意；材料体现的是全国人大常委会监督法律实施，没有体现修改完善法律法规，以严密法治保护生态环境，</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不符合题意；全国人大常委会是最高国家权力机关的常设机关，并非执行机关，</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错误；知情权是人民的权利，对政府工作提出建议并要求答复是人大代表的质询权的体现，</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河北石家庄二中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心中有人，眼中才有事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听得群众言，方知群众心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“80</a:t>
            </a:r>
            <a:r>
              <a:rPr lang="zh-CN" altLang="en-US">
                <a:latin typeface="黑体" panose="02010609060101010101" charset="-122"/>
                <a:ea typeface="黑体" panose="02010609060101010101" charset="-122"/>
              </a:rPr>
              <a:t>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大学生刘某当选县人大代表后，巧用俗语、歇后语宣传党的方针、政策，让群众听得进、听得懂，再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顺藤摸瓜</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了解群众想法。材料中县乡人大代表（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代表人民参加行使国家权力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具有提案权和决定权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是由选民直接选举产生的，要对选民负责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是最高国家权力机关的组成人员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082030" y="23056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肩负人民重托的人大代表</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819015"/>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【解析】本题考查肩负人民重托的人大代表。人大代表是权力机关的组成人员，代表人民参加行使国家权力，</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正确；人大代表具有提案权，但不具有决定权，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排除；县乡人大代表是由选民直接选举产生，要对选民负责，</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正确；全国人民代表大会的代表是最高国家权力机关的组成人员，县乡人大代表是县乡人大这一地方国家权力机关的组成人员，</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239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广东汕头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某人大代表在对多个村庄走访调研中了解到，几乎所有的村子留下的都是老年人，空巢老人更容易产生悲观、抑郁、孤独和焦虑等情绪。超九成人希望把重阳节设为法定假日，以引起社会对老年人生活的关注。对此，人大代表可以（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行使提案权，为人大决策提供翔实的依据</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行使质询权，对村委会的不作为提出质询</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行使立法权，积极推动重阳节列入法定假日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行使表决权，对有关议案进行表决和投票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339205" y="18307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79170" y="4313555"/>
            <a:ext cx="1047623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大代表的职权。人大代表具有提案权，在走访调研了解到超九成人希望把重阳节设为法定假日等情况后，人大代表可以行使提案权，将这些调研得到的翔实依据整理形成议案，提交给人大，为人大决策提供参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正确。质询权是指人大代表有权依照法律规定的程序，对政府等机关的工作提出质问并要求答复。村委会不是政府等机关，人大代表不能对村委会的不作为提出质询，</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不选。人大代表没有立法权，</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错误。人大代表具有表决权，在人大会议上，对于有关将重阳节设为法定假日等议案，人大代表可以行使表决权，对议案进行表决和投票，以表达自己的意见和代表人民的意志，</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21080"/>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福建宁化四校</a:t>
            </a:r>
            <a:r>
              <a:rPr lang="en-US" altLang="zh-CN" sz="1600">
                <a:latin typeface="仿宋" panose="02010609060101010101" charset="-122"/>
                <a:ea typeface="仿宋" panose="02010609060101010101" charset="-122"/>
                <a:cs typeface="仿宋" panose="02010609060101010101" charset="-122"/>
              </a:rPr>
              <a:t>2024</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全国人大代表胡春霞履职以来，</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坚决不做挂名代表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绝不闭目塞耳</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。她经常走访中小企业、劳务市场，调研不同行业农民工的困难和需求，主动提出意见建议。她提出的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更加重视农民工权益，让他们与城市居民享受同等待遇</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适当提高农民工代表比例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意见被国家有关部门采纳。胡春霞的履职历程表明</a:t>
            </a:r>
            <a:endParaRPr lang="zh-CN" altLang="en-US" sz="1600">
              <a:latin typeface="黑体" panose="02010609060101010101" charset="-122"/>
              <a:ea typeface="黑体" panose="02010609060101010101" charset="-122"/>
            </a:endParaRPr>
          </a:p>
          <a:p>
            <a:pPr indent="0" algn="just" fontAlgn="auto">
              <a:lnSpc>
                <a:spcPct val="140000"/>
              </a:lnSpc>
            </a:pPr>
            <a:r>
              <a:rPr lang="zh-CN" altLang="en-US" sz="1600">
                <a:latin typeface="黑体" panose="02010609060101010101" charset="-122"/>
                <a:ea typeface="黑体" panose="02010609060101010101" charset="-122"/>
              </a:rPr>
              <a:t>（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人大代表是人民利益的代言人，肩负人民的重托，努力为人民服务</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人大代表与群众保持密切联系，采取多种方式经常听取意见和要求</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人大代表是国家权力机关的组成人员，能够代表人民在国家权力机关参加行使国家权力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人大代表是由人民群众直接选举产生的，自觉接受人民的监督</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106805" y="19291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211320"/>
            <a:ext cx="10660380" cy="189801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【解析】本题考查肩负人民重托的人大代表。胡春霞提出重视农民工权益、适当提高农民工代表比例，体现人大代表是人民利益的代言人，肩负人民的重托，努力为人民服务，</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正确；胡春霞履职以来经常走访、调研，体现人大代表与群众保持密切联系，采取多种方式经常听取意见和要求，</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正确；材料体现的是全国人大代表胡春霞履行人大代表的义务，在人民群众中走访调研提出意见建议，不涉及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人大代表是国家权力机关的组成人员，能够代表人民在国家权力机关参加行使国家权力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不符合题意；在我国，县乡两级人大代表由人民直接选举产生，县级以上人大代表是由间接选举产生的，</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说法错误</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commondata" val="eyJoZGlkIjoiMDkxZjZiMGUxZjVhNWRlODlmODBiNjlkN2UzMjcxZDEifQ=="/>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TABLE_ENDDRAG_ORIGIN_RECT" val="617*91"/>
  <p:tag name="TABLE_ENDDRAG_RECT" val="208*227*617*9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TABLE_ENDDRAG_ORIGIN_RECT" val="583*249"/>
  <p:tag name="TABLE_ENDDRAG_RECT" val="155*182*584*249"/>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TABLE_ENDDRAG_ORIGIN_RECT" val="733*99"/>
  <p:tag name="TABLE_ENDDRAG_RECT" val="120*183*733*99"/>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20076</Words>
  <Application>WPS 演示</Application>
  <PresentationFormat>宽屏</PresentationFormat>
  <Paragraphs>631</Paragraphs>
  <Slides>55</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55</vt:i4>
      </vt:variant>
    </vt:vector>
  </HeadingPairs>
  <TitlesOfParts>
    <vt:vector size="70" baseType="lpstr">
      <vt:lpstr>Arial</vt:lpstr>
      <vt:lpstr>宋体</vt:lpstr>
      <vt:lpstr>Wingdings</vt:lpstr>
      <vt:lpstr>Wingdings</vt:lpstr>
      <vt:lpstr>黑体</vt:lpstr>
      <vt:lpstr>微软雅黑</vt:lpstr>
      <vt:lpstr>微软雅黑</vt:lpstr>
      <vt:lpstr>仿宋</vt:lpstr>
      <vt:lpstr>Times New Roman</vt:lpstr>
      <vt:lpstr>Arial Unicode MS</vt:lpstr>
      <vt:lpstr>Calibri</vt:lpstr>
      <vt:lpstr>楷体</vt:lpstr>
      <vt:lpstr>楷体_GB2312</vt:lpstr>
      <vt:lpstr>新宋体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194</cp:revision>
  <dcterms:created xsi:type="dcterms:W3CDTF">2019-06-19T02:08:00Z</dcterms:created>
  <dcterms:modified xsi:type="dcterms:W3CDTF">2025-10-29T02:29:04Z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D4DA5323FF754C02BAAD24C6BD316855_13</vt:lpwstr>
  </property>
</Properties>
</file>